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autoCompressPictures="0">
  <p:sldMasterIdLst>
    <p:sldMasterId id="2147483684" r:id="rId4"/>
  </p:sldMasterIdLst>
  <p:notesMasterIdLst>
    <p:notesMasterId r:id="rId36"/>
  </p:notesMasterIdLst>
  <p:sldIdLst>
    <p:sldId id="1540" r:id="rId5"/>
    <p:sldId id="280" r:id="rId6"/>
    <p:sldId id="620" r:id="rId7"/>
    <p:sldId id="1534" r:id="rId8"/>
    <p:sldId id="1533" r:id="rId9"/>
    <p:sldId id="1535" r:id="rId10"/>
    <p:sldId id="623" r:id="rId11"/>
    <p:sldId id="460" r:id="rId12"/>
    <p:sldId id="618" r:id="rId13"/>
    <p:sldId id="596" r:id="rId14"/>
    <p:sldId id="538" r:id="rId15"/>
    <p:sldId id="599" r:id="rId16"/>
    <p:sldId id="1532" r:id="rId17"/>
    <p:sldId id="619" r:id="rId18"/>
    <p:sldId id="1539" r:id="rId19"/>
    <p:sldId id="1537" r:id="rId20"/>
    <p:sldId id="603" r:id="rId21"/>
    <p:sldId id="1527" r:id="rId22"/>
    <p:sldId id="1528" r:id="rId23"/>
    <p:sldId id="622" r:id="rId24"/>
    <p:sldId id="594" r:id="rId25"/>
    <p:sldId id="277" r:id="rId26"/>
    <p:sldId id="278" r:id="rId27"/>
    <p:sldId id="1526" r:id="rId28"/>
    <p:sldId id="613" r:id="rId29"/>
    <p:sldId id="617" r:id="rId30"/>
    <p:sldId id="265" r:id="rId31"/>
    <p:sldId id="585" r:id="rId32"/>
    <p:sldId id="1522" r:id="rId33"/>
    <p:sldId id="1524" r:id="rId34"/>
    <p:sldId id="44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A25"/>
    <a:srgbClr val="00B050"/>
    <a:srgbClr val="FFEBAB"/>
    <a:srgbClr val="CFF9DF"/>
    <a:srgbClr val="CBF8FD"/>
    <a:srgbClr val="F1C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38"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839079367563233E-2"/>
          <c:y val="5.7860660942750657E-2"/>
          <c:w val="0.87446911092384216"/>
          <c:h val="0.8628740194380059"/>
        </c:manualLayout>
      </c:layout>
      <c:barChart>
        <c:barDir val="col"/>
        <c:grouping val="clustered"/>
        <c:varyColors val="0"/>
        <c:ser>
          <c:idx val="0"/>
          <c:order val="0"/>
          <c:tx>
            <c:strRef>
              <c:f>Sheet1!$B$1</c:f>
              <c:strCache>
                <c:ptCount val="1"/>
                <c:pt idx="0">
                  <c:v>Series</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BCC8-4F93-B575-038FB9CD2E95}"/>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BCC8-4F93-B575-038FB9CD2E9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Nudge+</c:v>
                </c:pt>
                <c:pt idx="1">
                  <c:v>Nudge</c:v>
                </c:pt>
              </c:strCache>
            </c:strRef>
          </c:cat>
          <c:val>
            <c:numRef>
              <c:f>Sheet1!$B$2:$B$3</c:f>
              <c:numCache>
                <c:formatCode>0%</c:formatCode>
                <c:ptCount val="2"/>
                <c:pt idx="0">
                  <c:v>0.49</c:v>
                </c:pt>
                <c:pt idx="1">
                  <c:v>0.22</c:v>
                </c:pt>
              </c:numCache>
            </c:numRef>
          </c:val>
          <c:extLst>
            <c:ext xmlns:c16="http://schemas.microsoft.com/office/drawing/2014/chart" uri="{C3380CC4-5D6E-409C-BE32-E72D297353CC}">
              <c16:uniqueId val="{00000004-BCC8-4F93-B575-038FB9CD2E95}"/>
            </c:ext>
          </c:extLst>
        </c:ser>
        <c:dLbls>
          <c:showLegendKey val="0"/>
          <c:showVal val="1"/>
          <c:showCatName val="0"/>
          <c:showSerName val="0"/>
          <c:showPercent val="0"/>
          <c:showBubbleSize val="0"/>
        </c:dLbls>
        <c:gapWidth val="150"/>
        <c:overlap val="-25"/>
        <c:axId val="276546687"/>
        <c:axId val="277729471"/>
      </c:barChart>
      <c:catAx>
        <c:axId val="276546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7729471"/>
        <c:crosses val="autoZero"/>
        <c:auto val="1"/>
        <c:lblAlgn val="ctr"/>
        <c:lblOffset val="100"/>
        <c:noMultiLvlLbl val="0"/>
      </c:catAx>
      <c:valAx>
        <c:axId val="2777294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6546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BA2DDA-0CAF-4D32-BD4F-412F896C49FE}" type="doc">
      <dgm:prSet loTypeId="urn:microsoft.com/office/officeart/2005/8/layout/hierarchy1" loCatId="hierarchy" qsTypeId="urn:microsoft.com/office/officeart/2005/8/quickstyle/simple5" qsCatId="simple" csTypeId="urn:microsoft.com/office/officeart/2005/8/colors/accent1_2" csCatId="accent1"/>
      <dgm:spPr/>
      <dgm:t>
        <a:bodyPr/>
        <a:lstStyle/>
        <a:p>
          <a:endParaRPr lang="en-US"/>
        </a:p>
      </dgm:t>
    </dgm:pt>
    <dgm:pt modelId="{2E9570EF-5492-4109-A5D2-B950DD77774B}">
      <dgm:prSet/>
      <dgm:spPr/>
      <dgm:t>
        <a:bodyPr/>
        <a:lstStyle/>
        <a:p>
          <a:r>
            <a:rPr lang="en-US" b="1" i="0" baseline="0"/>
            <a:t>It’s feasible!  </a:t>
          </a:r>
          <a:r>
            <a:rPr lang="en-US" b="0" i="0" baseline="0"/>
            <a:t>Today we will teach you a method to have a 1-minute firearm safety conversation during all well-child visits. </a:t>
          </a:r>
          <a:endParaRPr lang="en-US"/>
        </a:p>
      </dgm:t>
    </dgm:pt>
    <dgm:pt modelId="{23A0F89E-30FE-4AD6-8EE8-339695C359EA}" type="parTrans" cxnId="{EE67A98E-EFA8-4A9F-BAAB-7E5F24707F39}">
      <dgm:prSet/>
      <dgm:spPr/>
      <dgm:t>
        <a:bodyPr/>
        <a:lstStyle/>
        <a:p>
          <a:endParaRPr lang="en-US"/>
        </a:p>
      </dgm:t>
    </dgm:pt>
    <dgm:pt modelId="{767F80D7-017F-4E99-90B5-6C2F474F000E}" type="sibTrans" cxnId="{EE67A98E-EFA8-4A9F-BAAB-7E5F24707F39}">
      <dgm:prSet/>
      <dgm:spPr/>
      <dgm:t>
        <a:bodyPr/>
        <a:lstStyle/>
        <a:p>
          <a:endParaRPr lang="en-US"/>
        </a:p>
      </dgm:t>
    </dgm:pt>
    <dgm:pt modelId="{6CC9EE85-F3B4-4FEF-B74B-0EEA8B4D6109}">
      <dgm:prSet/>
      <dgm:spPr/>
      <dgm:t>
        <a:bodyPr/>
        <a:lstStyle/>
        <a:p>
          <a:r>
            <a:rPr lang="en-US" b="1" i="0" baseline="0"/>
            <a:t>Pediatric clinician counseling is effective! </a:t>
          </a:r>
          <a:r>
            <a:rPr lang="en-US" b="0" i="0" baseline="0"/>
            <a:t>Proven to be change storage behavior when delivered across 47,000+ well child visits.  </a:t>
          </a:r>
          <a:endParaRPr lang="en-US"/>
        </a:p>
      </dgm:t>
    </dgm:pt>
    <dgm:pt modelId="{8FC7EA60-8573-4E59-B09E-B73EB3C4A361}" type="parTrans" cxnId="{9D59B368-4C8E-4A94-B676-59D2DB2BBCE3}">
      <dgm:prSet/>
      <dgm:spPr/>
      <dgm:t>
        <a:bodyPr/>
        <a:lstStyle/>
        <a:p>
          <a:endParaRPr lang="en-US"/>
        </a:p>
      </dgm:t>
    </dgm:pt>
    <dgm:pt modelId="{2090D4D1-665A-425F-AA97-2CDF7F3121B5}" type="sibTrans" cxnId="{9D59B368-4C8E-4A94-B676-59D2DB2BBCE3}">
      <dgm:prSet/>
      <dgm:spPr/>
      <dgm:t>
        <a:bodyPr/>
        <a:lstStyle/>
        <a:p>
          <a:endParaRPr lang="en-US"/>
        </a:p>
      </dgm:t>
    </dgm:pt>
    <dgm:pt modelId="{C44F3562-B1E3-4059-A578-BEC23D3E36AA}" type="pres">
      <dgm:prSet presAssocID="{51BA2DDA-0CAF-4D32-BD4F-412F896C49FE}" presName="hierChild1" presStyleCnt="0">
        <dgm:presLayoutVars>
          <dgm:chPref val="1"/>
          <dgm:dir/>
          <dgm:animOne val="branch"/>
          <dgm:animLvl val="lvl"/>
          <dgm:resizeHandles/>
        </dgm:presLayoutVars>
      </dgm:prSet>
      <dgm:spPr/>
    </dgm:pt>
    <dgm:pt modelId="{ACA62FE4-3BCC-4650-A7FD-6BFB0752B0D3}" type="pres">
      <dgm:prSet presAssocID="{2E9570EF-5492-4109-A5D2-B950DD77774B}" presName="hierRoot1" presStyleCnt="0"/>
      <dgm:spPr/>
    </dgm:pt>
    <dgm:pt modelId="{7533E849-AC49-4740-82A6-F781775ECBF1}" type="pres">
      <dgm:prSet presAssocID="{2E9570EF-5492-4109-A5D2-B950DD77774B}" presName="composite" presStyleCnt="0"/>
      <dgm:spPr/>
    </dgm:pt>
    <dgm:pt modelId="{72AE4A27-A548-49D7-92E6-4741AC59DFCA}" type="pres">
      <dgm:prSet presAssocID="{2E9570EF-5492-4109-A5D2-B950DD77774B}" presName="background" presStyleLbl="node0" presStyleIdx="0" presStyleCnt="2"/>
      <dgm:spPr/>
    </dgm:pt>
    <dgm:pt modelId="{EE33310A-22AE-415F-A200-DDAA40926FE2}" type="pres">
      <dgm:prSet presAssocID="{2E9570EF-5492-4109-A5D2-B950DD77774B}" presName="text" presStyleLbl="fgAcc0" presStyleIdx="0" presStyleCnt="2">
        <dgm:presLayoutVars>
          <dgm:chPref val="3"/>
        </dgm:presLayoutVars>
      </dgm:prSet>
      <dgm:spPr/>
    </dgm:pt>
    <dgm:pt modelId="{9722DDDE-8BBA-4B93-95A1-53713FDF9865}" type="pres">
      <dgm:prSet presAssocID="{2E9570EF-5492-4109-A5D2-B950DD77774B}" presName="hierChild2" presStyleCnt="0"/>
      <dgm:spPr/>
    </dgm:pt>
    <dgm:pt modelId="{FB2C04F0-CC6E-456C-8E7F-38FF4120FA77}" type="pres">
      <dgm:prSet presAssocID="{6CC9EE85-F3B4-4FEF-B74B-0EEA8B4D6109}" presName="hierRoot1" presStyleCnt="0"/>
      <dgm:spPr/>
    </dgm:pt>
    <dgm:pt modelId="{10A736F0-1B1D-40FF-AEBB-C14B7E794D1A}" type="pres">
      <dgm:prSet presAssocID="{6CC9EE85-F3B4-4FEF-B74B-0EEA8B4D6109}" presName="composite" presStyleCnt="0"/>
      <dgm:spPr/>
    </dgm:pt>
    <dgm:pt modelId="{C343E820-72ED-4BE2-B009-25A28B82F36E}" type="pres">
      <dgm:prSet presAssocID="{6CC9EE85-F3B4-4FEF-B74B-0EEA8B4D6109}" presName="background" presStyleLbl="node0" presStyleIdx="1" presStyleCnt="2"/>
      <dgm:spPr/>
    </dgm:pt>
    <dgm:pt modelId="{E8AC8E17-834D-4322-80BF-3D159F85F342}" type="pres">
      <dgm:prSet presAssocID="{6CC9EE85-F3B4-4FEF-B74B-0EEA8B4D6109}" presName="text" presStyleLbl="fgAcc0" presStyleIdx="1" presStyleCnt="2">
        <dgm:presLayoutVars>
          <dgm:chPref val="3"/>
        </dgm:presLayoutVars>
      </dgm:prSet>
      <dgm:spPr/>
    </dgm:pt>
    <dgm:pt modelId="{D056184F-63BA-4787-8171-ADB04D073E57}" type="pres">
      <dgm:prSet presAssocID="{6CC9EE85-F3B4-4FEF-B74B-0EEA8B4D6109}" presName="hierChild2" presStyleCnt="0"/>
      <dgm:spPr/>
    </dgm:pt>
  </dgm:ptLst>
  <dgm:cxnLst>
    <dgm:cxn modelId="{7A95E60B-E6B0-436B-B394-201BF06EBADC}" type="presOf" srcId="{2E9570EF-5492-4109-A5D2-B950DD77774B}" destId="{EE33310A-22AE-415F-A200-DDAA40926FE2}" srcOrd="0" destOrd="0" presId="urn:microsoft.com/office/officeart/2005/8/layout/hierarchy1"/>
    <dgm:cxn modelId="{6125E115-098A-477B-BB77-22E7A4211A5E}" type="presOf" srcId="{6CC9EE85-F3B4-4FEF-B74B-0EEA8B4D6109}" destId="{E8AC8E17-834D-4322-80BF-3D159F85F342}" srcOrd="0" destOrd="0" presId="urn:microsoft.com/office/officeart/2005/8/layout/hierarchy1"/>
    <dgm:cxn modelId="{9D59B368-4C8E-4A94-B676-59D2DB2BBCE3}" srcId="{51BA2DDA-0CAF-4D32-BD4F-412F896C49FE}" destId="{6CC9EE85-F3B4-4FEF-B74B-0EEA8B4D6109}" srcOrd="1" destOrd="0" parTransId="{8FC7EA60-8573-4E59-B09E-B73EB3C4A361}" sibTransId="{2090D4D1-665A-425F-AA97-2CDF7F3121B5}"/>
    <dgm:cxn modelId="{EE67A98E-EFA8-4A9F-BAAB-7E5F24707F39}" srcId="{51BA2DDA-0CAF-4D32-BD4F-412F896C49FE}" destId="{2E9570EF-5492-4109-A5D2-B950DD77774B}" srcOrd="0" destOrd="0" parTransId="{23A0F89E-30FE-4AD6-8EE8-339695C359EA}" sibTransId="{767F80D7-017F-4E99-90B5-6C2F474F000E}"/>
    <dgm:cxn modelId="{90E8B4B3-15C1-4340-8216-C0A071AA3134}" type="presOf" srcId="{51BA2DDA-0CAF-4D32-BD4F-412F896C49FE}" destId="{C44F3562-B1E3-4059-A578-BEC23D3E36AA}" srcOrd="0" destOrd="0" presId="urn:microsoft.com/office/officeart/2005/8/layout/hierarchy1"/>
    <dgm:cxn modelId="{06452BD4-B926-4E3D-9283-DD1E00C41DFC}" type="presParOf" srcId="{C44F3562-B1E3-4059-A578-BEC23D3E36AA}" destId="{ACA62FE4-3BCC-4650-A7FD-6BFB0752B0D3}" srcOrd="0" destOrd="0" presId="urn:microsoft.com/office/officeart/2005/8/layout/hierarchy1"/>
    <dgm:cxn modelId="{8C58E5A1-7B61-44A4-80D6-2D6608801BAE}" type="presParOf" srcId="{ACA62FE4-3BCC-4650-A7FD-6BFB0752B0D3}" destId="{7533E849-AC49-4740-82A6-F781775ECBF1}" srcOrd="0" destOrd="0" presId="urn:microsoft.com/office/officeart/2005/8/layout/hierarchy1"/>
    <dgm:cxn modelId="{7E19DBEF-799E-42A8-BEE2-CF389B699557}" type="presParOf" srcId="{7533E849-AC49-4740-82A6-F781775ECBF1}" destId="{72AE4A27-A548-49D7-92E6-4741AC59DFCA}" srcOrd="0" destOrd="0" presId="urn:microsoft.com/office/officeart/2005/8/layout/hierarchy1"/>
    <dgm:cxn modelId="{AA866E27-AF2A-4B05-8A79-D6758BE0351C}" type="presParOf" srcId="{7533E849-AC49-4740-82A6-F781775ECBF1}" destId="{EE33310A-22AE-415F-A200-DDAA40926FE2}" srcOrd="1" destOrd="0" presId="urn:microsoft.com/office/officeart/2005/8/layout/hierarchy1"/>
    <dgm:cxn modelId="{EC2ACBAB-F263-4A2C-83E1-CDD738AA299F}" type="presParOf" srcId="{ACA62FE4-3BCC-4650-A7FD-6BFB0752B0D3}" destId="{9722DDDE-8BBA-4B93-95A1-53713FDF9865}" srcOrd="1" destOrd="0" presId="urn:microsoft.com/office/officeart/2005/8/layout/hierarchy1"/>
    <dgm:cxn modelId="{8F130C50-8F41-4238-B593-A7A6563B076F}" type="presParOf" srcId="{C44F3562-B1E3-4059-A578-BEC23D3E36AA}" destId="{FB2C04F0-CC6E-456C-8E7F-38FF4120FA77}" srcOrd="1" destOrd="0" presId="urn:microsoft.com/office/officeart/2005/8/layout/hierarchy1"/>
    <dgm:cxn modelId="{90393A91-6A29-4D34-AB84-B628D8FE938E}" type="presParOf" srcId="{FB2C04F0-CC6E-456C-8E7F-38FF4120FA77}" destId="{10A736F0-1B1D-40FF-AEBB-C14B7E794D1A}" srcOrd="0" destOrd="0" presId="urn:microsoft.com/office/officeart/2005/8/layout/hierarchy1"/>
    <dgm:cxn modelId="{8BAF20BC-B283-48A3-AB4B-620F913B35CD}" type="presParOf" srcId="{10A736F0-1B1D-40FF-AEBB-C14B7E794D1A}" destId="{C343E820-72ED-4BE2-B009-25A28B82F36E}" srcOrd="0" destOrd="0" presId="urn:microsoft.com/office/officeart/2005/8/layout/hierarchy1"/>
    <dgm:cxn modelId="{DC5227FB-34DF-4641-9182-ED5AFECD5F4E}" type="presParOf" srcId="{10A736F0-1B1D-40FF-AEBB-C14B7E794D1A}" destId="{E8AC8E17-834D-4322-80BF-3D159F85F342}" srcOrd="1" destOrd="0" presId="urn:microsoft.com/office/officeart/2005/8/layout/hierarchy1"/>
    <dgm:cxn modelId="{612196B5-C892-4360-AF79-2A4AF4289039}" type="presParOf" srcId="{FB2C04F0-CC6E-456C-8E7F-38FF4120FA77}" destId="{D056184F-63BA-4787-8171-ADB04D073E5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3A812E-0946-46C2-ADBB-A1E05B9095AE}" type="doc">
      <dgm:prSet loTypeId="urn:microsoft.com/office/officeart/2005/8/layout/chevron1" loCatId="process" qsTypeId="urn:microsoft.com/office/officeart/2005/8/quickstyle/simple1" qsCatId="simple" csTypeId="urn:microsoft.com/office/officeart/2005/8/colors/accent1_2" csCatId="accent1" phldr="1"/>
      <dgm:spPr/>
    </dgm:pt>
    <dgm:pt modelId="{9F51677F-5171-4640-9345-545399E577C4}">
      <dgm:prSet phldrT="[Text]"/>
      <dgm:spPr/>
      <dgm:t>
        <a:bodyPr/>
        <a:lstStyle/>
        <a:p>
          <a:r>
            <a:rPr lang="en-US">
              <a:latin typeface="+mj-lt"/>
            </a:rPr>
            <a:t>Brief conversation with a harm reduction lens</a:t>
          </a:r>
        </a:p>
      </dgm:t>
    </dgm:pt>
    <dgm:pt modelId="{A01E649E-7AFA-4F11-8EF1-C5B5F6FB585B}" type="parTrans" cxnId="{93B6E7CC-FD0E-4816-ACDC-2C579A67E091}">
      <dgm:prSet/>
      <dgm:spPr/>
      <dgm:t>
        <a:bodyPr/>
        <a:lstStyle/>
        <a:p>
          <a:endParaRPr lang="en-US">
            <a:latin typeface="Rockwell" panose="02060603020205020403" pitchFamily="18" charset="0"/>
          </a:endParaRPr>
        </a:p>
      </dgm:t>
    </dgm:pt>
    <dgm:pt modelId="{3DE0AF6F-8F9E-40E5-9437-3E91C98792B1}" type="sibTrans" cxnId="{93B6E7CC-FD0E-4816-ACDC-2C579A67E091}">
      <dgm:prSet/>
      <dgm:spPr/>
      <dgm:t>
        <a:bodyPr/>
        <a:lstStyle/>
        <a:p>
          <a:endParaRPr lang="en-US">
            <a:latin typeface="Rockwell" panose="02060603020205020403" pitchFamily="18" charset="0"/>
          </a:endParaRPr>
        </a:p>
      </dgm:t>
    </dgm:pt>
    <dgm:pt modelId="{67648F9B-85C5-43AC-86BD-592BFD3A0222}">
      <dgm:prSet phldrT="[Text]"/>
      <dgm:spPr/>
      <dgm:t>
        <a:bodyPr/>
        <a:lstStyle/>
        <a:p>
          <a:r>
            <a:rPr lang="en-US">
              <a:latin typeface="+mn-lt"/>
            </a:rPr>
            <a:t>Free</a:t>
          </a:r>
          <a:r>
            <a:rPr lang="en-US">
              <a:latin typeface="Rockwell" panose="02060603020205020403" pitchFamily="18" charset="0"/>
            </a:rPr>
            <a:t> cable locks</a:t>
          </a:r>
        </a:p>
      </dgm:t>
    </dgm:pt>
    <dgm:pt modelId="{8057C79B-E58B-4988-8903-098999F39251}" type="parTrans" cxnId="{960800A1-C3C7-4224-9D1D-D496DF55EFDC}">
      <dgm:prSet/>
      <dgm:spPr/>
      <dgm:t>
        <a:bodyPr/>
        <a:lstStyle/>
        <a:p>
          <a:endParaRPr lang="en-US">
            <a:latin typeface="Rockwell" panose="02060603020205020403" pitchFamily="18" charset="0"/>
          </a:endParaRPr>
        </a:p>
      </dgm:t>
    </dgm:pt>
    <dgm:pt modelId="{4560D180-2721-4E55-A5DF-CF68BB28D75F}" type="sibTrans" cxnId="{960800A1-C3C7-4224-9D1D-D496DF55EFDC}">
      <dgm:prSet/>
      <dgm:spPr/>
      <dgm:t>
        <a:bodyPr/>
        <a:lstStyle/>
        <a:p>
          <a:endParaRPr lang="en-US">
            <a:latin typeface="Rockwell" panose="02060603020205020403" pitchFamily="18" charset="0"/>
          </a:endParaRPr>
        </a:p>
      </dgm:t>
    </dgm:pt>
    <dgm:pt modelId="{313CD413-4908-4C88-A5C2-A5A378482CCD}" type="pres">
      <dgm:prSet presAssocID="{B13A812E-0946-46C2-ADBB-A1E05B9095AE}" presName="Name0" presStyleCnt="0">
        <dgm:presLayoutVars>
          <dgm:dir/>
          <dgm:animLvl val="lvl"/>
          <dgm:resizeHandles val="exact"/>
        </dgm:presLayoutVars>
      </dgm:prSet>
      <dgm:spPr/>
    </dgm:pt>
    <dgm:pt modelId="{941D2D0F-992E-4395-8CBD-2E9C4E10E79E}" type="pres">
      <dgm:prSet presAssocID="{9F51677F-5171-4640-9345-545399E577C4}" presName="parTxOnly" presStyleLbl="node1" presStyleIdx="0" presStyleCnt="2">
        <dgm:presLayoutVars>
          <dgm:chMax val="0"/>
          <dgm:chPref val="0"/>
          <dgm:bulletEnabled val="1"/>
        </dgm:presLayoutVars>
      </dgm:prSet>
      <dgm:spPr/>
    </dgm:pt>
    <dgm:pt modelId="{1BE59C37-1416-4BFB-95A0-DDCD1D2B780E}" type="pres">
      <dgm:prSet presAssocID="{3DE0AF6F-8F9E-40E5-9437-3E91C98792B1}" presName="parTxOnlySpace" presStyleCnt="0"/>
      <dgm:spPr/>
    </dgm:pt>
    <dgm:pt modelId="{69AE14D6-325E-4E9D-B656-C3F087D9317D}" type="pres">
      <dgm:prSet presAssocID="{67648F9B-85C5-43AC-86BD-592BFD3A0222}" presName="parTxOnly" presStyleLbl="node1" presStyleIdx="1" presStyleCnt="2">
        <dgm:presLayoutVars>
          <dgm:chMax val="0"/>
          <dgm:chPref val="0"/>
          <dgm:bulletEnabled val="1"/>
        </dgm:presLayoutVars>
      </dgm:prSet>
      <dgm:spPr/>
    </dgm:pt>
  </dgm:ptLst>
  <dgm:cxnLst>
    <dgm:cxn modelId="{81353744-2E96-41A7-A635-2504D01D2308}" type="presOf" srcId="{B13A812E-0946-46C2-ADBB-A1E05B9095AE}" destId="{313CD413-4908-4C88-A5C2-A5A378482CCD}" srcOrd="0" destOrd="0" presId="urn:microsoft.com/office/officeart/2005/8/layout/chevron1"/>
    <dgm:cxn modelId="{C67F3670-3263-4DCD-8A36-C67BA4C823C0}" type="presOf" srcId="{67648F9B-85C5-43AC-86BD-592BFD3A0222}" destId="{69AE14D6-325E-4E9D-B656-C3F087D9317D}" srcOrd="0" destOrd="0" presId="urn:microsoft.com/office/officeart/2005/8/layout/chevron1"/>
    <dgm:cxn modelId="{9F66197E-C79D-4832-AD8F-B3CF35CC01D5}" type="presOf" srcId="{9F51677F-5171-4640-9345-545399E577C4}" destId="{941D2D0F-992E-4395-8CBD-2E9C4E10E79E}" srcOrd="0" destOrd="0" presId="urn:microsoft.com/office/officeart/2005/8/layout/chevron1"/>
    <dgm:cxn modelId="{960800A1-C3C7-4224-9D1D-D496DF55EFDC}" srcId="{B13A812E-0946-46C2-ADBB-A1E05B9095AE}" destId="{67648F9B-85C5-43AC-86BD-592BFD3A0222}" srcOrd="1" destOrd="0" parTransId="{8057C79B-E58B-4988-8903-098999F39251}" sibTransId="{4560D180-2721-4E55-A5DF-CF68BB28D75F}"/>
    <dgm:cxn modelId="{93B6E7CC-FD0E-4816-ACDC-2C579A67E091}" srcId="{B13A812E-0946-46C2-ADBB-A1E05B9095AE}" destId="{9F51677F-5171-4640-9345-545399E577C4}" srcOrd="0" destOrd="0" parTransId="{A01E649E-7AFA-4F11-8EF1-C5B5F6FB585B}" sibTransId="{3DE0AF6F-8F9E-40E5-9437-3E91C98792B1}"/>
    <dgm:cxn modelId="{32297DAE-9B36-4235-A1D0-FABA3C1F1BCD}" type="presParOf" srcId="{313CD413-4908-4C88-A5C2-A5A378482CCD}" destId="{941D2D0F-992E-4395-8CBD-2E9C4E10E79E}" srcOrd="0" destOrd="0" presId="urn:microsoft.com/office/officeart/2005/8/layout/chevron1"/>
    <dgm:cxn modelId="{D6A91F28-88E7-4AF0-ADB9-92697ED3193B}" type="presParOf" srcId="{313CD413-4908-4C88-A5C2-A5A378482CCD}" destId="{1BE59C37-1416-4BFB-95A0-DDCD1D2B780E}" srcOrd="1" destOrd="0" presId="urn:microsoft.com/office/officeart/2005/8/layout/chevron1"/>
    <dgm:cxn modelId="{249F247D-60A8-4A04-BF3F-52C23035A14F}" type="presParOf" srcId="{313CD413-4908-4C88-A5C2-A5A378482CCD}" destId="{69AE14D6-325E-4E9D-B656-C3F087D9317D}" srcOrd="2"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36906F-8224-4310-8FB8-65F59A73FF03}"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0D894069-FB6F-4138-8135-73B01E4DD2F5}">
      <dgm:prSet phldrT="[Text]"/>
      <dgm:spPr/>
      <dgm:t>
        <a:bodyPr/>
        <a:lstStyle/>
        <a:p>
          <a:r>
            <a:rPr lang="en-US">
              <a:solidFill>
                <a:schemeClr val="tx1"/>
              </a:solidFill>
            </a:rPr>
            <a:t>Screening</a:t>
          </a:r>
        </a:p>
      </dgm:t>
    </dgm:pt>
    <dgm:pt modelId="{76D38095-55D5-418E-9FC8-03118134CEB1}" type="parTrans" cxnId="{3C39EBEF-AB3B-43A7-B8B5-5DBAA0E3036C}">
      <dgm:prSet/>
      <dgm:spPr/>
      <dgm:t>
        <a:bodyPr/>
        <a:lstStyle/>
        <a:p>
          <a:endParaRPr lang="en-US">
            <a:solidFill>
              <a:schemeClr val="tx1"/>
            </a:solidFill>
          </a:endParaRPr>
        </a:p>
      </dgm:t>
    </dgm:pt>
    <dgm:pt modelId="{9E2C0DCE-D8B3-4DA7-BA52-45F5F187814B}" type="sibTrans" cxnId="{3C39EBEF-AB3B-43A7-B8B5-5DBAA0E3036C}">
      <dgm:prSet/>
      <dgm:spPr/>
      <dgm:t>
        <a:bodyPr/>
        <a:lstStyle/>
        <a:p>
          <a:endParaRPr lang="en-US">
            <a:solidFill>
              <a:schemeClr val="tx1"/>
            </a:solidFill>
          </a:endParaRPr>
        </a:p>
      </dgm:t>
    </dgm:pt>
    <dgm:pt modelId="{D081D761-4C3E-48DC-8666-FD32B816ADF3}">
      <dgm:prSet phldrT="[Text]"/>
      <dgm:spPr/>
      <dgm:t>
        <a:bodyPr/>
        <a:lstStyle/>
        <a:p>
          <a:r>
            <a:rPr lang="en-US">
              <a:solidFill>
                <a:schemeClr val="tx1"/>
              </a:solidFill>
            </a:rPr>
            <a:t>Counseling</a:t>
          </a:r>
        </a:p>
      </dgm:t>
    </dgm:pt>
    <dgm:pt modelId="{1D75EF27-06EB-401E-A7C6-135BE8586DB2}" type="parTrans" cxnId="{FA9016C9-3582-4CD6-8BB4-7481CB58B399}">
      <dgm:prSet/>
      <dgm:spPr/>
      <dgm:t>
        <a:bodyPr/>
        <a:lstStyle/>
        <a:p>
          <a:endParaRPr lang="en-US">
            <a:solidFill>
              <a:schemeClr val="tx1"/>
            </a:solidFill>
          </a:endParaRPr>
        </a:p>
      </dgm:t>
    </dgm:pt>
    <dgm:pt modelId="{C20D1866-9A98-4B32-A117-2240614DAA08}" type="sibTrans" cxnId="{FA9016C9-3582-4CD6-8BB4-7481CB58B399}">
      <dgm:prSet/>
      <dgm:spPr/>
      <dgm:t>
        <a:bodyPr/>
        <a:lstStyle/>
        <a:p>
          <a:endParaRPr lang="en-US">
            <a:solidFill>
              <a:schemeClr val="tx1"/>
            </a:solidFill>
          </a:endParaRPr>
        </a:p>
      </dgm:t>
    </dgm:pt>
    <dgm:pt modelId="{A798EF85-E267-4269-91DC-5479EAEF5574}">
      <dgm:prSet phldrT="[Text]"/>
      <dgm:spPr/>
      <dgm:t>
        <a:bodyPr/>
        <a:lstStyle/>
        <a:p>
          <a:r>
            <a:rPr lang="en-US">
              <a:solidFill>
                <a:schemeClr val="tx1"/>
              </a:solidFill>
            </a:rPr>
            <a:t>Maybe firearm locks offered?</a:t>
          </a:r>
        </a:p>
      </dgm:t>
    </dgm:pt>
    <dgm:pt modelId="{B95B0BA5-D8AB-47CE-B98A-48B12B6B7AB7}" type="parTrans" cxnId="{61CA008B-3360-47E3-9EA5-01E2AE9F7475}">
      <dgm:prSet/>
      <dgm:spPr/>
      <dgm:t>
        <a:bodyPr/>
        <a:lstStyle/>
        <a:p>
          <a:endParaRPr lang="en-US">
            <a:solidFill>
              <a:schemeClr val="tx1"/>
            </a:solidFill>
          </a:endParaRPr>
        </a:p>
      </dgm:t>
    </dgm:pt>
    <dgm:pt modelId="{457DA056-B5A3-4403-A511-9B8221F750FC}" type="sibTrans" cxnId="{61CA008B-3360-47E3-9EA5-01E2AE9F7475}">
      <dgm:prSet/>
      <dgm:spPr/>
      <dgm:t>
        <a:bodyPr/>
        <a:lstStyle/>
        <a:p>
          <a:endParaRPr lang="en-US">
            <a:solidFill>
              <a:schemeClr val="tx1"/>
            </a:solidFill>
          </a:endParaRPr>
        </a:p>
      </dgm:t>
    </dgm:pt>
    <dgm:pt modelId="{8CCDC664-6749-4BF2-BF1A-F9494263F1A0}" type="pres">
      <dgm:prSet presAssocID="{0036906F-8224-4310-8FB8-65F59A73FF03}" presName="Name0" presStyleCnt="0">
        <dgm:presLayoutVars>
          <dgm:dir/>
          <dgm:resizeHandles val="exact"/>
        </dgm:presLayoutVars>
      </dgm:prSet>
      <dgm:spPr/>
    </dgm:pt>
    <dgm:pt modelId="{6E5FE81F-58A3-4463-B97A-8473504844A0}" type="pres">
      <dgm:prSet presAssocID="{0D894069-FB6F-4138-8135-73B01E4DD2F5}" presName="node" presStyleLbl="node1" presStyleIdx="0" presStyleCnt="3">
        <dgm:presLayoutVars>
          <dgm:bulletEnabled val="1"/>
        </dgm:presLayoutVars>
      </dgm:prSet>
      <dgm:spPr/>
    </dgm:pt>
    <dgm:pt modelId="{6537AD3F-4671-427A-92D7-25A5E77EE23E}" type="pres">
      <dgm:prSet presAssocID="{9E2C0DCE-D8B3-4DA7-BA52-45F5F187814B}" presName="sibTrans" presStyleLbl="sibTrans2D1" presStyleIdx="0" presStyleCnt="2"/>
      <dgm:spPr/>
    </dgm:pt>
    <dgm:pt modelId="{9E943E41-8E78-4360-957A-BF48ABAA907C}" type="pres">
      <dgm:prSet presAssocID="{9E2C0DCE-D8B3-4DA7-BA52-45F5F187814B}" presName="connectorText" presStyleLbl="sibTrans2D1" presStyleIdx="0" presStyleCnt="2"/>
      <dgm:spPr/>
    </dgm:pt>
    <dgm:pt modelId="{66820B47-E9FF-4D25-8AF6-9E1EF6F88971}" type="pres">
      <dgm:prSet presAssocID="{D081D761-4C3E-48DC-8666-FD32B816ADF3}" presName="node" presStyleLbl="node1" presStyleIdx="1" presStyleCnt="3">
        <dgm:presLayoutVars>
          <dgm:bulletEnabled val="1"/>
        </dgm:presLayoutVars>
      </dgm:prSet>
      <dgm:spPr/>
    </dgm:pt>
    <dgm:pt modelId="{4658B7F3-52AC-4DB6-9056-B47969276975}" type="pres">
      <dgm:prSet presAssocID="{C20D1866-9A98-4B32-A117-2240614DAA08}" presName="sibTrans" presStyleLbl="sibTrans2D1" presStyleIdx="1" presStyleCnt="2"/>
      <dgm:spPr/>
    </dgm:pt>
    <dgm:pt modelId="{D05BACD0-80E3-4D81-9EF9-73C216A52CD7}" type="pres">
      <dgm:prSet presAssocID="{C20D1866-9A98-4B32-A117-2240614DAA08}" presName="connectorText" presStyleLbl="sibTrans2D1" presStyleIdx="1" presStyleCnt="2"/>
      <dgm:spPr/>
    </dgm:pt>
    <dgm:pt modelId="{741742C4-CDCD-4173-B971-54F411A75C6B}" type="pres">
      <dgm:prSet presAssocID="{A798EF85-E267-4269-91DC-5479EAEF5574}" presName="node" presStyleLbl="node1" presStyleIdx="2" presStyleCnt="3">
        <dgm:presLayoutVars>
          <dgm:bulletEnabled val="1"/>
        </dgm:presLayoutVars>
      </dgm:prSet>
      <dgm:spPr/>
    </dgm:pt>
  </dgm:ptLst>
  <dgm:cxnLst>
    <dgm:cxn modelId="{531CA05D-1A92-4730-8D52-4FF45CE3B83E}" type="presOf" srcId="{9E2C0DCE-D8B3-4DA7-BA52-45F5F187814B}" destId="{9E943E41-8E78-4360-957A-BF48ABAA907C}" srcOrd="1" destOrd="0" presId="urn:microsoft.com/office/officeart/2005/8/layout/process1"/>
    <dgm:cxn modelId="{15B7F85D-3B0D-422C-8532-587FA0BE2DC2}" type="presOf" srcId="{C20D1866-9A98-4B32-A117-2240614DAA08}" destId="{D05BACD0-80E3-4D81-9EF9-73C216A52CD7}" srcOrd="1" destOrd="0" presId="urn:microsoft.com/office/officeart/2005/8/layout/process1"/>
    <dgm:cxn modelId="{67222772-4452-4EFB-A0EC-736361C43237}" type="presOf" srcId="{A798EF85-E267-4269-91DC-5479EAEF5574}" destId="{741742C4-CDCD-4173-B971-54F411A75C6B}" srcOrd="0" destOrd="0" presId="urn:microsoft.com/office/officeart/2005/8/layout/process1"/>
    <dgm:cxn modelId="{61CA008B-3360-47E3-9EA5-01E2AE9F7475}" srcId="{0036906F-8224-4310-8FB8-65F59A73FF03}" destId="{A798EF85-E267-4269-91DC-5479EAEF5574}" srcOrd="2" destOrd="0" parTransId="{B95B0BA5-D8AB-47CE-B98A-48B12B6B7AB7}" sibTransId="{457DA056-B5A3-4403-A511-9B8221F750FC}"/>
    <dgm:cxn modelId="{5C87D0AC-257D-47A9-B6EB-C657EE4E70F4}" type="presOf" srcId="{0036906F-8224-4310-8FB8-65F59A73FF03}" destId="{8CCDC664-6749-4BF2-BF1A-F9494263F1A0}" srcOrd="0" destOrd="0" presId="urn:microsoft.com/office/officeart/2005/8/layout/process1"/>
    <dgm:cxn modelId="{ABE2F9C5-B5DE-4E60-A41B-10181F2B497D}" type="presOf" srcId="{9E2C0DCE-D8B3-4DA7-BA52-45F5F187814B}" destId="{6537AD3F-4671-427A-92D7-25A5E77EE23E}" srcOrd="0" destOrd="0" presId="urn:microsoft.com/office/officeart/2005/8/layout/process1"/>
    <dgm:cxn modelId="{FA9016C9-3582-4CD6-8BB4-7481CB58B399}" srcId="{0036906F-8224-4310-8FB8-65F59A73FF03}" destId="{D081D761-4C3E-48DC-8666-FD32B816ADF3}" srcOrd="1" destOrd="0" parTransId="{1D75EF27-06EB-401E-A7C6-135BE8586DB2}" sibTransId="{C20D1866-9A98-4B32-A117-2240614DAA08}"/>
    <dgm:cxn modelId="{D6B21ED4-7C24-4787-978F-8F859B776F0E}" type="presOf" srcId="{D081D761-4C3E-48DC-8666-FD32B816ADF3}" destId="{66820B47-E9FF-4D25-8AF6-9E1EF6F88971}" srcOrd="0" destOrd="0" presId="urn:microsoft.com/office/officeart/2005/8/layout/process1"/>
    <dgm:cxn modelId="{A3E357D9-864F-45CB-B575-48FBB1D2D128}" type="presOf" srcId="{C20D1866-9A98-4B32-A117-2240614DAA08}" destId="{4658B7F3-52AC-4DB6-9056-B47969276975}" srcOrd="0" destOrd="0" presId="urn:microsoft.com/office/officeart/2005/8/layout/process1"/>
    <dgm:cxn modelId="{3C39EBEF-AB3B-43A7-B8B5-5DBAA0E3036C}" srcId="{0036906F-8224-4310-8FB8-65F59A73FF03}" destId="{0D894069-FB6F-4138-8135-73B01E4DD2F5}" srcOrd="0" destOrd="0" parTransId="{76D38095-55D5-418E-9FC8-03118134CEB1}" sibTransId="{9E2C0DCE-D8B3-4DA7-BA52-45F5F187814B}"/>
    <dgm:cxn modelId="{DCAD1FFC-B795-4F92-AE36-8142BF5C16FD}" type="presOf" srcId="{0D894069-FB6F-4138-8135-73B01E4DD2F5}" destId="{6E5FE81F-58A3-4463-B97A-8473504844A0}" srcOrd="0" destOrd="0" presId="urn:microsoft.com/office/officeart/2005/8/layout/process1"/>
    <dgm:cxn modelId="{160D1E44-EA52-43A5-B13F-3451083C2E29}" type="presParOf" srcId="{8CCDC664-6749-4BF2-BF1A-F9494263F1A0}" destId="{6E5FE81F-58A3-4463-B97A-8473504844A0}" srcOrd="0" destOrd="0" presId="urn:microsoft.com/office/officeart/2005/8/layout/process1"/>
    <dgm:cxn modelId="{7FF680C4-09D1-49B6-B479-8C380F9FCAC2}" type="presParOf" srcId="{8CCDC664-6749-4BF2-BF1A-F9494263F1A0}" destId="{6537AD3F-4671-427A-92D7-25A5E77EE23E}" srcOrd="1" destOrd="0" presId="urn:microsoft.com/office/officeart/2005/8/layout/process1"/>
    <dgm:cxn modelId="{CA1CAD6C-4202-4ADD-93DC-082A6464C36C}" type="presParOf" srcId="{6537AD3F-4671-427A-92D7-25A5E77EE23E}" destId="{9E943E41-8E78-4360-957A-BF48ABAA907C}" srcOrd="0" destOrd="0" presId="urn:microsoft.com/office/officeart/2005/8/layout/process1"/>
    <dgm:cxn modelId="{54F8A282-95C5-4338-8AC2-16C72CA86C19}" type="presParOf" srcId="{8CCDC664-6749-4BF2-BF1A-F9494263F1A0}" destId="{66820B47-E9FF-4D25-8AF6-9E1EF6F88971}" srcOrd="2" destOrd="0" presId="urn:microsoft.com/office/officeart/2005/8/layout/process1"/>
    <dgm:cxn modelId="{4B8D4DA9-568D-4119-A99F-89C805006222}" type="presParOf" srcId="{8CCDC664-6749-4BF2-BF1A-F9494263F1A0}" destId="{4658B7F3-52AC-4DB6-9056-B47969276975}" srcOrd="3" destOrd="0" presId="urn:microsoft.com/office/officeart/2005/8/layout/process1"/>
    <dgm:cxn modelId="{558A0DEE-241A-4A38-9584-FEEE51A3FB55}" type="presParOf" srcId="{4658B7F3-52AC-4DB6-9056-B47969276975}" destId="{D05BACD0-80E3-4D81-9EF9-73C216A52CD7}" srcOrd="0" destOrd="0" presId="urn:microsoft.com/office/officeart/2005/8/layout/process1"/>
    <dgm:cxn modelId="{DAFA3F1C-CAC8-4FED-A85C-63421B13D99B}" type="presParOf" srcId="{8CCDC664-6749-4BF2-BF1A-F9494263F1A0}" destId="{741742C4-CDCD-4173-B971-54F411A75C6B}"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36906F-8224-4310-8FB8-65F59A73FF03}"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0D894069-FB6F-4138-8135-73B01E4DD2F5}">
      <dgm:prSet phldrT="[Text]"/>
      <dgm:spPr/>
      <dgm:t>
        <a:bodyPr/>
        <a:lstStyle/>
        <a:p>
          <a:r>
            <a:rPr lang="en-US">
              <a:solidFill>
                <a:schemeClr val="tx1"/>
              </a:solidFill>
            </a:rPr>
            <a:t>Screening</a:t>
          </a:r>
        </a:p>
      </dgm:t>
    </dgm:pt>
    <dgm:pt modelId="{76D38095-55D5-418E-9FC8-03118134CEB1}" type="parTrans" cxnId="{3C39EBEF-AB3B-43A7-B8B5-5DBAA0E3036C}">
      <dgm:prSet/>
      <dgm:spPr/>
      <dgm:t>
        <a:bodyPr/>
        <a:lstStyle/>
        <a:p>
          <a:endParaRPr lang="en-US">
            <a:solidFill>
              <a:schemeClr val="tx1"/>
            </a:solidFill>
          </a:endParaRPr>
        </a:p>
      </dgm:t>
    </dgm:pt>
    <dgm:pt modelId="{9E2C0DCE-D8B3-4DA7-BA52-45F5F187814B}" type="sibTrans" cxnId="{3C39EBEF-AB3B-43A7-B8B5-5DBAA0E3036C}">
      <dgm:prSet/>
      <dgm:spPr/>
      <dgm:t>
        <a:bodyPr/>
        <a:lstStyle/>
        <a:p>
          <a:endParaRPr lang="en-US">
            <a:solidFill>
              <a:schemeClr val="tx1"/>
            </a:solidFill>
          </a:endParaRPr>
        </a:p>
      </dgm:t>
    </dgm:pt>
    <dgm:pt modelId="{D081D761-4C3E-48DC-8666-FD32B816ADF3}">
      <dgm:prSet phldrT="[Text]"/>
      <dgm:spPr/>
      <dgm:t>
        <a:bodyPr/>
        <a:lstStyle/>
        <a:p>
          <a:r>
            <a:rPr lang="en-US">
              <a:solidFill>
                <a:schemeClr val="tx1"/>
              </a:solidFill>
            </a:rPr>
            <a:t>Counseling</a:t>
          </a:r>
        </a:p>
      </dgm:t>
    </dgm:pt>
    <dgm:pt modelId="{1D75EF27-06EB-401E-A7C6-135BE8586DB2}" type="parTrans" cxnId="{FA9016C9-3582-4CD6-8BB4-7481CB58B399}">
      <dgm:prSet/>
      <dgm:spPr/>
      <dgm:t>
        <a:bodyPr/>
        <a:lstStyle/>
        <a:p>
          <a:endParaRPr lang="en-US">
            <a:solidFill>
              <a:schemeClr val="tx1"/>
            </a:solidFill>
          </a:endParaRPr>
        </a:p>
      </dgm:t>
    </dgm:pt>
    <dgm:pt modelId="{C20D1866-9A98-4B32-A117-2240614DAA08}" type="sibTrans" cxnId="{FA9016C9-3582-4CD6-8BB4-7481CB58B399}">
      <dgm:prSet/>
      <dgm:spPr/>
      <dgm:t>
        <a:bodyPr/>
        <a:lstStyle/>
        <a:p>
          <a:endParaRPr lang="en-US">
            <a:solidFill>
              <a:schemeClr val="tx1"/>
            </a:solidFill>
          </a:endParaRPr>
        </a:p>
      </dgm:t>
    </dgm:pt>
    <dgm:pt modelId="{A798EF85-E267-4269-91DC-5479EAEF5574}">
      <dgm:prSet phldrT="[Text]"/>
      <dgm:spPr/>
      <dgm:t>
        <a:bodyPr/>
        <a:lstStyle/>
        <a:p>
          <a:r>
            <a:rPr lang="en-US">
              <a:solidFill>
                <a:schemeClr val="tx1"/>
              </a:solidFill>
            </a:rPr>
            <a:t>Firearm locks</a:t>
          </a:r>
        </a:p>
      </dgm:t>
    </dgm:pt>
    <dgm:pt modelId="{B95B0BA5-D8AB-47CE-B98A-48B12B6B7AB7}" type="parTrans" cxnId="{61CA008B-3360-47E3-9EA5-01E2AE9F7475}">
      <dgm:prSet/>
      <dgm:spPr/>
      <dgm:t>
        <a:bodyPr/>
        <a:lstStyle/>
        <a:p>
          <a:endParaRPr lang="en-US">
            <a:solidFill>
              <a:schemeClr val="tx1"/>
            </a:solidFill>
          </a:endParaRPr>
        </a:p>
      </dgm:t>
    </dgm:pt>
    <dgm:pt modelId="{457DA056-B5A3-4403-A511-9B8221F750FC}" type="sibTrans" cxnId="{61CA008B-3360-47E3-9EA5-01E2AE9F7475}">
      <dgm:prSet/>
      <dgm:spPr/>
      <dgm:t>
        <a:bodyPr/>
        <a:lstStyle/>
        <a:p>
          <a:endParaRPr lang="en-US">
            <a:solidFill>
              <a:schemeClr val="tx1"/>
            </a:solidFill>
          </a:endParaRPr>
        </a:p>
      </dgm:t>
    </dgm:pt>
    <dgm:pt modelId="{8CCDC664-6749-4BF2-BF1A-F9494263F1A0}" type="pres">
      <dgm:prSet presAssocID="{0036906F-8224-4310-8FB8-65F59A73FF03}" presName="Name0" presStyleCnt="0">
        <dgm:presLayoutVars>
          <dgm:dir/>
          <dgm:resizeHandles val="exact"/>
        </dgm:presLayoutVars>
      </dgm:prSet>
      <dgm:spPr/>
    </dgm:pt>
    <dgm:pt modelId="{6E5FE81F-58A3-4463-B97A-8473504844A0}" type="pres">
      <dgm:prSet presAssocID="{0D894069-FB6F-4138-8135-73B01E4DD2F5}" presName="node" presStyleLbl="node1" presStyleIdx="0" presStyleCnt="3">
        <dgm:presLayoutVars>
          <dgm:bulletEnabled val="1"/>
        </dgm:presLayoutVars>
      </dgm:prSet>
      <dgm:spPr/>
    </dgm:pt>
    <dgm:pt modelId="{6537AD3F-4671-427A-92D7-25A5E77EE23E}" type="pres">
      <dgm:prSet presAssocID="{9E2C0DCE-D8B3-4DA7-BA52-45F5F187814B}" presName="sibTrans" presStyleLbl="sibTrans2D1" presStyleIdx="0" presStyleCnt="2"/>
      <dgm:spPr/>
    </dgm:pt>
    <dgm:pt modelId="{9E943E41-8E78-4360-957A-BF48ABAA907C}" type="pres">
      <dgm:prSet presAssocID="{9E2C0DCE-D8B3-4DA7-BA52-45F5F187814B}" presName="connectorText" presStyleLbl="sibTrans2D1" presStyleIdx="0" presStyleCnt="2"/>
      <dgm:spPr/>
    </dgm:pt>
    <dgm:pt modelId="{66820B47-E9FF-4D25-8AF6-9E1EF6F88971}" type="pres">
      <dgm:prSet presAssocID="{D081D761-4C3E-48DC-8666-FD32B816ADF3}" presName="node" presStyleLbl="node1" presStyleIdx="1" presStyleCnt="3">
        <dgm:presLayoutVars>
          <dgm:bulletEnabled val="1"/>
        </dgm:presLayoutVars>
      </dgm:prSet>
      <dgm:spPr/>
    </dgm:pt>
    <dgm:pt modelId="{4658B7F3-52AC-4DB6-9056-B47969276975}" type="pres">
      <dgm:prSet presAssocID="{C20D1866-9A98-4B32-A117-2240614DAA08}" presName="sibTrans" presStyleLbl="sibTrans2D1" presStyleIdx="1" presStyleCnt="2"/>
      <dgm:spPr/>
    </dgm:pt>
    <dgm:pt modelId="{D05BACD0-80E3-4D81-9EF9-73C216A52CD7}" type="pres">
      <dgm:prSet presAssocID="{C20D1866-9A98-4B32-A117-2240614DAA08}" presName="connectorText" presStyleLbl="sibTrans2D1" presStyleIdx="1" presStyleCnt="2"/>
      <dgm:spPr/>
    </dgm:pt>
    <dgm:pt modelId="{741742C4-CDCD-4173-B971-54F411A75C6B}" type="pres">
      <dgm:prSet presAssocID="{A798EF85-E267-4269-91DC-5479EAEF5574}" presName="node" presStyleLbl="node1" presStyleIdx="2" presStyleCnt="3">
        <dgm:presLayoutVars>
          <dgm:bulletEnabled val="1"/>
        </dgm:presLayoutVars>
      </dgm:prSet>
      <dgm:spPr/>
    </dgm:pt>
  </dgm:ptLst>
  <dgm:cxnLst>
    <dgm:cxn modelId="{531CA05D-1A92-4730-8D52-4FF45CE3B83E}" type="presOf" srcId="{9E2C0DCE-D8B3-4DA7-BA52-45F5F187814B}" destId="{9E943E41-8E78-4360-957A-BF48ABAA907C}" srcOrd="1" destOrd="0" presId="urn:microsoft.com/office/officeart/2005/8/layout/process1"/>
    <dgm:cxn modelId="{15B7F85D-3B0D-422C-8532-587FA0BE2DC2}" type="presOf" srcId="{C20D1866-9A98-4B32-A117-2240614DAA08}" destId="{D05BACD0-80E3-4D81-9EF9-73C216A52CD7}" srcOrd="1" destOrd="0" presId="urn:microsoft.com/office/officeart/2005/8/layout/process1"/>
    <dgm:cxn modelId="{67222772-4452-4EFB-A0EC-736361C43237}" type="presOf" srcId="{A798EF85-E267-4269-91DC-5479EAEF5574}" destId="{741742C4-CDCD-4173-B971-54F411A75C6B}" srcOrd="0" destOrd="0" presId="urn:microsoft.com/office/officeart/2005/8/layout/process1"/>
    <dgm:cxn modelId="{61CA008B-3360-47E3-9EA5-01E2AE9F7475}" srcId="{0036906F-8224-4310-8FB8-65F59A73FF03}" destId="{A798EF85-E267-4269-91DC-5479EAEF5574}" srcOrd="2" destOrd="0" parTransId="{B95B0BA5-D8AB-47CE-B98A-48B12B6B7AB7}" sibTransId="{457DA056-B5A3-4403-A511-9B8221F750FC}"/>
    <dgm:cxn modelId="{5C87D0AC-257D-47A9-B6EB-C657EE4E70F4}" type="presOf" srcId="{0036906F-8224-4310-8FB8-65F59A73FF03}" destId="{8CCDC664-6749-4BF2-BF1A-F9494263F1A0}" srcOrd="0" destOrd="0" presId="urn:microsoft.com/office/officeart/2005/8/layout/process1"/>
    <dgm:cxn modelId="{ABE2F9C5-B5DE-4E60-A41B-10181F2B497D}" type="presOf" srcId="{9E2C0DCE-D8B3-4DA7-BA52-45F5F187814B}" destId="{6537AD3F-4671-427A-92D7-25A5E77EE23E}" srcOrd="0" destOrd="0" presId="urn:microsoft.com/office/officeart/2005/8/layout/process1"/>
    <dgm:cxn modelId="{FA9016C9-3582-4CD6-8BB4-7481CB58B399}" srcId="{0036906F-8224-4310-8FB8-65F59A73FF03}" destId="{D081D761-4C3E-48DC-8666-FD32B816ADF3}" srcOrd="1" destOrd="0" parTransId="{1D75EF27-06EB-401E-A7C6-135BE8586DB2}" sibTransId="{C20D1866-9A98-4B32-A117-2240614DAA08}"/>
    <dgm:cxn modelId="{D6B21ED4-7C24-4787-978F-8F859B776F0E}" type="presOf" srcId="{D081D761-4C3E-48DC-8666-FD32B816ADF3}" destId="{66820B47-E9FF-4D25-8AF6-9E1EF6F88971}" srcOrd="0" destOrd="0" presId="urn:microsoft.com/office/officeart/2005/8/layout/process1"/>
    <dgm:cxn modelId="{A3E357D9-864F-45CB-B575-48FBB1D2D128}" type="presOf" srcId="{C20D1866-9A98-4B32-A117-2240614DAA08}" destId="{4658B7F3-52AC-4DB6-9056-B47969276975}" srcOrd="0" destOrd="0" presId="urn:microsoft.com/office/officeart/2005/8/layout/process1"/>
    <dgm:cxn modelId="{3C39EBEF-AB3B-43A7-B8B5-5DBAA0E3036C}" srcId="{0036906F-8224-4310-8FB8-65F59A73FF03}" destId="{0D894069-FB6F-4138-8135-73B01E4DD2F5}" srcOrd="0" destOrd="0" parTransId="{76D38095-55D5-418E-9FC8-03118134CEB1}" sibTransId="{9E2C0DCE-D8B3-4DA7-BA52-45F5F187814B}"/>
    <dgm:cxn modelId="{DCAD1FFC-B795-4F92-AE36-8142BF5C16FD}" type="presOf" srcId="{0D894069-FB6F-4138-8135-73B01E4DD2F5}" destId="{6E5FE81F-58A3-4463-B97A-8473504844A0}" srcOrd="0" destOrd="0" presId="urn:microsoft.com/office/officeart/2005/8/layout/process1"/>
    <dgm:cxn modelId="{160D1E44-EA52-43A5-B13F-3451083C2E29}" type="presParOf" srcId="{8CCDC664-6749-4BF2-BF1A-F9494263F1A0}" destId="{6E5FE81F-58A3-4463-B97A-8473504844A0}" srcOrd="0" destOrd="0" presId="urn:microsoft.com/office/officeart/2005/8/layout/process1"/>
    <dgm:cxn modelId="{7FF680C4-09D1-49B6-B479-8C380F9FCAC2}" type="presParOf" srcId="{8CCDC664-6749-4BF2-BF1A-F9494263F1A0}" destId="{6537AD3F-4671-427A-92D7-25A5E77EE23E}" srcOrd="1" destOrd="0" presId="urn:microsoft.com/office/officeart/2005/8/layout/process1"/>
    <dgm:cxn modelId="{CA1CAD6C-4202-4ADD-93DC-082A6464C36C}" type="presParOf" srcId="{6537AD3F-4671-427A-92D7-25A5E77EE23E}" destId="{9E943E41-8E78-4360-957A-BF48ABAA907C}" srcOrd="0" destOrd="0" presId="urn:microsoft.com/office/officeart/2005/8/layout/process1"/>
    <dgm:cxn modelId="{54F8A282-95C5-4338-8AC2-16C72CA86C19}" type="presParOf" srcId="{8CCDC664-6749-4BF2-BF1A-F9494263F1A0}" destId="{66820B47-E9FF-4D25-8AF6-9E1EF6F88971}" srcOrd="2" destOrd="0" presId="urn:microsoft.com/office/officeart/2005/8/layout/process1"/>
    <dgm:cxn modelId="{4B8D4DA9-568D-4119-A99F-89C805006222}" type="presParOf" srcId="{8CCDC664-6749-4BF2-BF1A-F9494263F1A0}" destId="{4658B7F3-52AC-4DB6-9056-B47969276975}" srcOrd="3" destOrd="0" presId="urn:microsoft.com/office/officeart/2005/8/layout/process1"/>
    <dgm:cxn modelId="{558A0DEE-241A-4A38-9584-FEEE51A3FB55}" type="presParOf" srcId="{4658B7F3-52AC-4DB6-9056-B47969276975}" destId="{D05BACD0-80E3-4D81-9EF9-73C216A52CD7}" srcOrd="0" destOrd="0" presId="urn:microsoft.com/office/officeart/2005/8/layout/process1"/>
    <dgm:cxn modelId="{DAFA3F1C-CAC8-4FED-A85C-63421B13D99B}" type="presParOf" srcId="{8CCDC664-6749-4BF2-BF1A-F9494263F1A0}" destId="{741742C4-CDCD-4173-B971-54F411A75C6B}"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E4A27-A548-49D7-92E6-4741AC59DFCA}">
      <dsp:nvSpPr>
        <dsp:cNvPr id="0" name=""/>
        <dsp:cNvSpPr/>
      </dsp:nvSpPr>
      <dsp:spPr>
        <a:xfrm>
          <a:off x="1205" y="452951"/>
          <a:ext cx="4230197" cy="2686175"/>
        </a:xfrm>
        <a:prstGeom prst="roundRect">
          <a:avLst>
            <a:gd name="adj" fmla="val 10000"/>
          </a:avLst>
        </a:prstGeom>
        <a:gradFill rotWithShape="0">
          <a:gsLst>
            <a:gs pos="0">
              <a:schemeClr val="accent1">
                <a:hueOff val="0"/>
                <a:satOff val="0"/>
                <a:lumOff val="0"/>
                <a:alphaOff val="0"/>
              </a:schemeClr>
            </a:gs>
            <a:gs pos="90000">
              <a:schemeClr val="accent1">
                <a:hueOff val="0"/>
                <a:satOff val="0"/>
                <a:lumOff val="0"/>
                <a:alphaOff val="0"/>
                <a:shade val="100000"/>
                <a:satMod val="105000"/>
              </a:schemeClr>
            </a:gs>
            <a:gs pos="100000">
              <a:schemeClr val="accent1">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1">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sp>
    <dsp:sp modelId="{EE33310A-22AE-415F-A200-DDAA40926FE2}">
      <dsp:nvSpPr>
        <dsp:cNvPr id="0" name=""/>
        <dsp:cNvSpPr/>
      </dsp:nvSpPr>
      <dsp:spPr>
        <a:xfrm>
          <a:off x="471227" y="899472"/>
          <a:ext cx="4230197" cy="2686175"/>
        </a:xfrm>
        <a:prstGeom prst="roundRect">
          <a:avLst>
            <a:gd name="adj" fmla="val 10000"/>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i="0" kern="1200" baseline="0"/>
            <a:t>It’s feasible!  </a:t>
          </a:r>
          <a:r>
            <a:rPr lang="en-US" sz="2700" b="0" i="0" kern="1200" baseline="0"/>
            <a:t>Today we will teach you a method to have a 1-minute firearm safety conversation during all well-child visits. </a:t>
          </a:r>
          <a:endParaRPr lang="en-US" sz="2700" kern="1200"/>
        </a:p>
      </dsp:txBody>
      <dsp:txXfrm>
        <a:off x="549902" y="978147"/>
        <a:ext cx="4072847" cy="2528825"/>
      </dsp:txXfrm>
    </dsp:sp>
    <dsp:sp modelId="{C343E820-72ED-4BE2-B009-25A28B82F36E}">
      <dsp:nvSpPr>
        <dsp:cNvPr id="0" name=""/>
        <dsp:cNvSpPr/>
      </dsp:nvSpPr>
      <dsp:spPr>
        <a:xfrm>
          <a:off x="5171446" y="452951"/>
          <a:ext cx="4230197" cy="2686175"/>
        </a:xfrm>
        <a:prstGeom prst="roundRect">
          <a:avLst>
            <a:gd name="adj" fmla="val 10000"/>
          </a:avLst>
        </a:prstGeom>
        <a:gradFill rotWithShape="0">
          <a:gsLst>
            <a:gs pos="0">
              <a:schemeClr val="accent1">
                <a:hueOff val="0"/>
                <a:satOff val="0"/>
                <a:lumOff val="0"/>
                <a:alphaOff val="0"/>
              </a:schemeClr>
            </a:gs>
            <a:gs pos="90000">
              <a:schemeClr val="accent1">
                <a:hueOff val="0"/>
                <a:satOff val="0"/>
                <a:lumOff val="0"/>
                <a:alphaOff val="0"/>
                <a:shade val="100000"/>
                <a:satMod val="105000"/>
              </a:schemeClr>
            </a:gs>
            <a:gs pos="100000">
              <a:schemeClr val="accent1">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1">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sp>
    <dsp:sp modelId="{E8AC8E17-834D-4322-80BF-3D159F85F342}">
      <dsp:nvSpPr>
        <dsp:cNvPr id="0" name=""/>
        <dsp:cNvSpPr/>
      </dsp:nvSpPr>
      <dsp:spPr>
        <a:xfrm>
          <a:off x="5641468" y="899472"/>
          <a:ext cx="4230197" cy="2686175"/>
        </a:xfrm>
        <a:prstGeom prst="roundRect">
          <a:avLst>
            <a:gd name="adj" fmla="val 10000"/>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i="0" kern="1200" baseline="0"/>
            <a:t>Pediatric clinician counseling is effective! </a:t>
          </a:r>
          <a:r>
            <a:rPr lang="en-US" sz="2700" b="0" i="0" kern="1200" baseline="0"/>
            <a:t>Proven to be change storage behavior when delivered across 47,000+ well child visits.  </a:t>
          </a:r>
          <a:endParaRPr lang="en-US" sz="2700" kern="1200"/>
        </a:p>
      </dsp:txBody>
      <dsp:txXfrm>
        <a:off x="5720143" y="978147"/>
        <a:ext cx="4072847" cy="25288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D2D0F-992E-4395-8CBD-2E9C4E10E79E}">
      <dsp:nvSpPr>
        <dsp:cNvPr id="0" name=""/>
        <dsp:cNvSpPr/>
      </dsp:nvSpPr>
      <dsp:spPr>
        <a:xfrm>
          <a:off x="7143" y="1855258"/>
          <a:ext cx="4270374" cy="170814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marL="0" lvl="0" indent="0" algn="ctr" defTabSz="1289050">
            <a:lnSpc>
              <a:spcPct val="90000"/>
            </a:lnSpc>
            <a:spcBef>
              <a:spcPct val="0"/>
            </a:spcBef>
            <a:spcAft>
              <a:spcPct val="35000"/>
            </a:spcAft>
            <a:buNone/>
          </a:pPr>
          <a:r>
            <a:rPr lang="en-US" sz="2900" kern="1200">
              <a:latin typeface="+mj-lt"/>
            </a:rPr>
            <a:t>Brief conversation with a harm reduction lens</a:t>
          </a:r>
        </a:p>
      </dsp:txBody>
      <dsp:txXfrm>
        <a:off x="861218" y="1855258"/>
        <a:ext cx="2562225" cy="1708149"/>
      </dsp:txXfrm>
    </dsp:sp>
    <dsp:sp modelId="{69AE14D6-325E-4E9D-B656-C3F087D9317D}">
      <dsp:nvSpPr>
        <dsp:cNvPr id="0" name=""/>
        <dsp:cNvSpPr/>
      </dsp:nvSpPr>
      <dsp:spPr>
        <a:xfrm>
          <a:off x="3850481" y="1855258"/>
          <a:ext cx="4270374" cy="170814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marL="0" lvl="0" indent="0" algn="ctr" defTabSz="1289050">
            <a:lnSpc>
              <a:spcPct val="90000"/>
            </a:lnSpc>
            <a:spcBef>
              <a:spcPct val="0"/>
            </a:spcBef>
            <a:spcAft>
              <a:spcPct val="35000"/>
            </a:spcAft>
            <a:buNone/>
          </a:pPr>
          <a:r>
            <a:rPr lang="en-US" sz="2900" kern="1200">
              <a:latin typeface="+mn-lt"/>
            </a:rPr>
            <a:t>Free</a:t>
          </a:r>
          <a:r>
            <a:rPr lang="en-US" sz="2900" kern="1200">
              <a:latin typeface="Rockwell" panose="02060603020205020403" pitchFamily="18" charset="0"/>
            </a:rPr>
            <a:t> cable locks</a:t>
          </a:r>
        </a:p>
      </dsp:txBody>
      <dsp:txXfrm>
        <a:off x="4704556" y="1855258"/>
        <a:ext cx="2562225" cy="17081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5FE81F-58A3-4463-B97A-8473504844A0}">
      <dsp:nvSpPr>
        <dsp:cNvPr id="0" name=""/>
        <dsp:cNvSpPr/>
      </dsp:nvSpPr>
      <dsp:spPr>
        <a:xfrm>
          <a:off x="4839" y="239138"/>
          <a:ext cx="1446523" cy="94928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Screening</a:t>
          </a:r>
        </a:p>
      </dsp:txBody>
      <dsp:txXfrm>
        <a:off x="32642" y="266941"/>
        <a:ext cx="1390917" cy="893675"/>
      </dsp:txXfrm>
    </dsp:sp>
    <dsp:sp modelId="{6537AD3F-4671-427A-92D7-25A5E77EE23E}">
      <dsp:nvSpPr>
        <dsp:cNvPr id="0" name=""/>
        <dsp:cNvSpPr/>
      </dsp:nvSpPr>
      <dsp:spPr>
        <a:xfrm>
          <a:off x="1596015" y="534410"/>
          <a:ext cx="306663" cy="35873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solidFill>
              <a:schemeClr val="tx1"/>
            </a:solidFill>
          </a:endParaRPr>
        </a:p>
      </dsp:txBody>
      <dsp:txXfrm>
        <a:off x="1596015" y="606157"/>
        <a:ext cx="214664" cy="215243"/>
      </dsp:txXfrm>
    </dsp:sp>
    <dsp:sp modelId="{66820B47-E9FF-4D25-8AF6-9E1EF6F88971}">
      <dsp:nvSpPr>
        <dsp:cNvPr id="0" name=""/>
        <dsp:cNvSpPr/>
      </dsp:nvSpPr>
      <dsp:spPr>
        <a:xfrm>
          <a:off x="2029972" y="239138"/>
          <a:ext cx="1446523" cy="94928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Counseling</a:t>
          </a:r>
        </a:p>
      </dsp:txBody>
      <dsp:txXfrm>
        <a:off x="2057775" y="266941"/>
        <a:ext cx="1390917" cy="893675"/>
      </dsp:txXfrm>
    </dsp:sp>
    <dsp:sp modelId="{4658B7F3-52AC-4DB6-9056-B47969276975}">
      <dsp:nvSpPr>
        <dsp:cNvPr id="0" name=""/>
        <dsp:cNvSpPr/>
      </dsp:nvSpPr>
      <dsp:spPr>
        <a:xfrm>
          <a:off x="3621148" y="534410"/>
          <a:ext cx="306663" cy="35873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solidFill>
              <a:schemeClr val="tx1"/>
            </a:solidFill>
          </a:endParaRPr>
        </a:p>
      </dsp:txBody>
      <dsp:txXfrm>
        <a:off x="3621148" y="606157"/>
        <a:ext cx="214664" cy="215243"/>
      </dsp:txXfrm>
    </dsp:sp>
    <dsp:sp modelId="{741742C4-CDCD-4173-B971-54F411A75C6B}">
      <dsp:nvSpPr>
        <dsp:cNvPr id="0" name=""/>
        <dsp:cNvSpPr/>
      </dsp:nvSpPr>
      <dsp:spPr>
        <a:xfrm>
          <a:off x="4055105" y="239138"/>
          <a:ext cx="1446523" cy="949281"/>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Maybe firearm locks offered?</a:t>
          </a:r>
        </a:p>
      </dsp:txBody>
      <dsp:txXfrm>
        <a:off x="4082908" y="266941"/>
        <a:ext cx="1390917" cy="893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5FE81F-58A3-4463-B97A-8473504844A0}">
      <dsp:nvSpPr>
        <dsp:cNvPr id="0" name=""/>
        <dsp:cNvSpPr/>
      </dsp:nvSpPr>
      <dsp:spPr>
        <a:xfrm>
          <a:off x="4372" y="321697"/>
          <a:ext cx="1306939" cy="78416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solidFill>
                <a:schemeClr val="tx1"/>
              </a:solidFill>
            </a:rPr>
            <a:t>Screening</a:t>
          </a:r>
        </a:p>
      </dsp:txBody>
      <dsp:txXfrm>
        <a:off x="27339" y="344664"/>
        <a:ext cx="1261005" cy="738229"/>
      </dsp:txXfrm>
    </dsp:sp>
    <dsp:sp modelId="{6537AD3F-4671-427A-92D7-25A5E77EE23E}">
      <dsp:nvSpPr>
        <dsp:cNvPr id="0" name=""/>
        <dsp:cNvSpPr/>
      </dsp:nvSpPr>
      <dsp:spPr>
        <a:xfrm>
          <a:off x="1442005" y="551718"/>
          <a:ext cx="277071" cy="32412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tx1"/>
            </a:solidFill>
          </a:endParaRPr>
        </a:p>
      </dsp:txBody>
      <dsp:txXfrm>
        <a:off x="1442005" y="616542"/>
        <a:ext cx="193950" cy="194472"/>
      </dsp:txXfrm>
    </dsp:sp>
    <dsp:sp modelId="{66820B47-E9FF-4D25-8AF6-9E1EF6F88971}">
      <dsp:nvSpPr>
        <dsp:cNvPr id="0" name=""/>
        <dsp:cNvSpPr/>
      </dsp:nvSpPr>
      <dsp:spPr>
        <a:xfrm>
          <a:off x="1834087" y="321697"/>
          <a:ext cx="1306939" cy="78416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solidFill>
                <a:schemeClr val="tx1"/>
              </a:solidFill>
            </a:rPr>
            <a:t>Counseling</a:t>
          </a:r>
        </a:p>
      </dsp:txBody>
      <dsp:txXfrm>
        <a:off x="1857054" y="344664"/>
        <a:ext cx="1261005" cy="738229"/>
      </dsp:txXfrm>
    </dsp:sp>
    <dsp:sp modelId="{4658B7F3-52AC-4DB6-9056-B47969276975}">
      <dsp:nvSpPr>
        <dsp:cNvPr id="0" name=""/>
        <dsp:cNvSpPr/>
      </dsp:nvSpPr>
      <dsp:spPr>
        <a:xfrm>
          <a:off x="3271720" y="551718"/>
          <a:ext cx="277071" cy="32412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tx1"/>
            </a:solidFill>
          </a:endParaRPr>
        </a:p>
      </dsp:txBody>
      <dsp:txXfrm>
        <a:off x="3271720" y="616542"/>
        <a:ext cx="193950" cy="194472"/>
      </dsp:txXfrm>
    </dsp:sp>
    <dsp:sp modelId="{741742C4-CDCD-4173-B971-54F411A75C6B}">
      <dsp:nvSpPr>
        <dsp:cNvPr id="0" name=""/>
        <dsp:cNvSpPr/>
      </dsp:nvSpPr>
      <dsp:spPr>
        <a:xfrm>
          <a:off x="3663802" y="321697"/>
          <a:ext cx="1306939" cy="78416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solidFill>
                <a:schemeClr val="tx1"/>
              </a:solidFill>
            </a:rPr>
            <a:t>Firearm locks</a:t>
          </a:r>
        </a:p>
      </dsp:txBody>
      <dsp:txXfrm>
        <a:off x="3686769" y="344664"/>
        <a:ext cx="1261005" cy="73822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E3EC7B-6C72-4FBB-87DF-2BD2CB7DC1E6}"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62A795-6F94-4A96-B820-B9038480D048}" type="slidenum">
              <a:rPr lang="en-US" smtClean="0"/>
              <a:t>‹#›</a:t>
            </a:fld>
            <a:endParaRPr lang="en-US"/>
          </a:p>
        </p:txBody>
      </p:sp>
    </p:spTree>
    <p:extLst>
      <p:ext uri="{BB962C8B-B14F-4D97-AF65-F5344CB8AC3E}">
        <p14:creationId xmlns:p14="http://schemas.microsoft.com/office/powerpoint/2010/main" val="966495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jamanetwork.com/journals/jamapediatrics/fullarticle/2822858"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B262A795-6F94-4A96-B820-B9038480D048}" type="slidenum">
              <a:rPr lang="en-US" smtClean="0"/>
              <a:t>1</a:t>
            </a:fld>
            <a:endParaRPr lang="en-US"/>
          </a:p>
        </p:txBody>
      </p:sp>
    </p:spTree>
    <p:extLst>
      <p:ext uri="{BB962C8B-B14F-4D97-AF65-F5344CB8AC3E}">
        <p14:creationId xmlns:p14="http://schemas.microsoft.com/office/powerpoint/2010/main" val="3642546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mn-lt"/>
                <a:ea typeface="+mn-ea"/>
                <a:cs typeface="+mn-cs"/>
              </a:rPr>
              <a:t>Concern that public health platform is a disguise for firearm control.  This is actually simpler and more effective that when it is based on screening.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mn-lt"/>
                <a:ea typeface="+mn-ea"/>
                <a:cs typeface="+mn-cs"/>
              </a:rPr>
              <a:t>If you screen a teen and they say they aren’t sexually active, you don’t forego education.  Same concept here.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mn-lt"/>
                <a:ea typeface="+mn-ea"/>
                <a:cs typeface="+mn-cs"/>
              </a:rPr>
              <a:t>**Add kids get injured with guns from outside their own homes. </a:t>
            </a:r>
            <a:endParaRPr lang="en-US" sz="1200" kern="1200">
              <a:solidFill>
                <a:srgbClr val="00B050"/>
              </a:solidFill>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B262A795-6F94-4A96-B820-B9038480D048}" type="slidenum">
              <a:rPr lang="en-US" smtClean="0"/>
              <a:t>11</a:t>
            </a:fld>
            <a:endParaRPr lang="en-US"/>
          </a:p>
        </p:txBody>
      </p:sp>
    </p:spTree>
    <p:extLst>
      <p:ext uri="{BB962C8B-B14F-4D97-AF65-F5344CB8AC3E}">
        <p14:creationId xmlns:p14="http://schemas.microsoft.com/office/powerpoint/2010/main" val="1770308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Primary reason for ownership is protection – this isn’t consistent with the safest way to store firearms. </a:t>
            </a:r>
          </a:p>
        </p:txBody>
      </p:sp>
      <p:sp>
        <p:nvSpPr>
          <p:cNvPr id="4" name="Slide Number Placeholder 3"/>
          <p:cNvSpPr>
            <a:spLocks noGrp="1"/>
          </p:cNvSpPr>
          <p:nvPr>
            <p:ph type="sldNum" sz="quarter" idx="5"/>
          </p:nvPr>
        </p:nvSpPr>
        <p:spPr/>
        <p:txBody>
          <a:bodyPr/>
          <a:lstStyle/>
          <a:p>
            <a:fld id="{B262A795-6F94-4A96-B820-B9038480D048}" type="slidenum">
              <a:rPr lang="en-US" smtClean="0"/>
              <a:t>12</a:t>
            </a:fld>
            <a:endParaRPr lang="en-US"/>
          </a:p>
        </p:txBody>
      </p:sp>
    </p:spTree>
    <p:extLst>
      <p:ext uri="{BB962C8B-B14F-4D97-AF65-F5344CB8AC3E}">
        <p14:creationId xmlns:p14="http://schemas.microsoft.com/office/powerpoint/2010/main" val="2321904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So there are two topics that you probably already talk about more frequently that you can draw from those experiences to inform the firearm safety conversation, pool safety, and vaccines.  Politically charged like vaccines and you’ll need to think about language and your non-</a:t>
            </a:r>
            <a:r>
              <a:rPr lang="en-US" sz="1200" err="1">
                <a:solidFill>
                  <a:schemeClr val="tx1"/>
                </a:solidFill>
              </a:rPr>
              <a:t>verbals</a:t>
            </a:r>
            <a:r>
              <a:rPr lang="en-US" sz="1200">
                <a:solidFill>
                  <a:schemeClr val="tx1"/>
                </a:solidFill>
              </a:rPr>
              <a:t> carefully.  If you have questions on language you are using, my team is more than happy to advise on it.  I will give you some language tips on the next few slides. Logistically, this is quite similar to pool safety.  We’ve seen some physicians get tripped up because they aren’t familiar with guns and they wouldn’t know how to install a cable lock.  Well, you talk about the importance of having a fence around a pool, but most physicians aren’t the person you would call to install that fence. The important aspect of the pool conversation is to convey the importance of </a:t>
            </a:r>
            <a:r>
              <a:rPr lang="en-US" sz="1200" err="1">
                <a:solidFill>
                  <a:schemeClr val="tx1"/>
                </a:solidFill>
              </a:rPr>
              <a:t>inaccessibily</a:t>
            </a:r>
            <a:r>
              <a:rPr lang="en-US" sz="1200">
                <a:solidFill>
                  <a:schemeClr val="tx1"/>
                </a:solidFill>
              </a:rPr>
              <a:t> to the child, that is the exact same thing here.  We want guns inaccessible to children and each family will have to figure out the best way to do that in their situation.   </a:t>
            </a:r>
            <a:endParaRPr lang="en-US"/>
          </a:p>
        </p:txBody>
      </p:sp>
      <p:sp>
        <p:nvSpPr>
          <p:cNvPr id="4" name="Slide Number Placeholder 3"/>
          <p:cNvSpPr>
            <a:spLocks noGrp="1"/>
          </p:cNvSpPr>
          <p:nvPr>
            <p:ph type="sldNum" sz="quarter" idx="5"/>
          </p:nvPr>
        </p:nvSpPr>
        <p:spPr/>
        <p:txBody>
          <a:bodyPr/>
          <a:lstStyle/>
          <a:p>
            <a:fld id="{B262A795-6F94-4A96-B820-B9038480D048}" type="slidenum">
              <a:rPr lang="en-US" smtClean="0"/>
              <a:t>14</a:t>
            </a:fld>
            <a:endParaRPr lang="en-US"/>
          </a:p>
        </p:txBody>
      </p:sp>
    </p:spTree>
    <p:extLst>
      <p:ext uri="{BB962C8B-B14F-4D97-AF65-F5344CB8AC3E}">
        <p14:creationId xmlns:p14="http://schemas.microsoft.com/office/powerpoint/2010/main" val="376706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Refined responses with input from your champions. Our champions have told us this is how people respond. Physicians that have conducted S.A.F.E. Firearm report that they usually do not make it through their advice without getting interrupted for one of the following 5 reasons:</a:t>
            </a:r>
            <a:endParaRPr kumimoji="0" lang="en-US" altLang="en-US" sz="400" b="0" i="0" u="none" strike="noStrike" cap="none" normalizeH="0" baseline="0">
              <a:ln>
                <a:noFill/>
              </a:ln>
              <a:solidFill>
                <a:schemeClr val="tx1"/>
              </a:solidFill>
              <a:effectLst/>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62A795-6F94-4A96-B820-B9038480D0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6082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Obvious terms like gun control. </a:t>
            </a:r>
          </a:p>
        </p:txBody>
      </p:sp>
      <p:sp>
        <p:nvSpPr>
          <p:cNvPr id="4" name="Slide Number Placeholder 3"/>
          <p:cNvSpPr>
            <a:spLocks noGrp="1"/>
          </p:cNvSpPr>
          <p:nvPr>
            <p:ph type="sldNum" sz="quarter" idx="10"/>
          </p:nvPr>
        </p:nvSpPr>
        <p:spPr/>
        <p:txBody>
          <a:bodyPr/>
          <a:lstStyle/>
          <a:p>
            <a:fld id="{B262A795-6F94-4A96-B820-B9038480D048}" type="slidenum">
              <a:rPr lang="en-US" smtClean="0"/>
              <a:t>17</a:t>
            </a:fld>
            <a:endParaRPr lang="en-US"/>
          </a:p>
        </p:txBody>
      </p:sp>
    </p:spTree>
    <p:extLst>
      <p:ext uri="{BB962C8B-B14F-4D97-AF65-F5344CB8AC3E}">
        <p14:creationId xmlns:p14="http://schemas.microsoft.com/office/powerpoint/2010/main" val="1796898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Start-up clinics – valuable input from them</a:t>
            </a:r>
          </a:p>
        </p:txBody>
      </p:sp>
      <p:sp>
        <p:nvSpPr>
          <p:cNvPr id="4" name="Slide Number Placeholder 3"/>
          <p:cNvSpPr>
            <a:spLocks noGrp="1"/>
          </p:cNvSpPr>
          <p:nvPr>
            <p:ph type="sldNum" sz="quarter" idx="5"/>
          </p:nvPr>
        </p:nvSpPr>
        <p:spPr/>
        <p:txBody>
          <a:bodyPr/>
          <a:lstStyle/>
          <a:p>
            <a:fld id="{B262A795-6F94-4A96-B820-B9038480D048}" type="slidenum">
              <a:rPr lang="en-US" smtClean="0"/>
              <a:t>19</a:t>
            </a:fld>
            <a:endParaRPr lang="en-US"/>
          </a:p>
        </p:txBody>
      </p:sp>
    </p:spTree>
    <p:extLst>
      <p:ext uri="{BB962C8B-B14F-4D97-AF65-F5344CB8AC3E}">
        <p14:creationId xmlns:p14="http://schemas.microsoft.com/office/powerpoint/2010/main" val="90619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62A795-6F94-4A96-B820-B9038480D048}" type="slidenum">
              <a:rPr lang="en-US" smtClean="0"/>
              <a:t>21</a:t>
            </a:fld>
            <a:endParaRPr lang="en-US"/>
          </a:p>
        </p:txBody>
      </p:sp>
    </p:spTree>
    <p:extLst>
      <p:ext uri="{BB962C8B-B14F-4D97-AF65-F5344CB8AC3E}">
        <p14:creationId xmlns:p14="http://schemas.microsoft.com/office/powerpoint/2010/main" val="3317487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locks come with instructions for how to use the lock, you don’t need to know how to do this. </a:t>
            </a:r>
          </a:p>
        </p:txBody>
      </p:sp>
      <p:sp>
        <p:nvSpPr>
          <p:cNvPr id="4" name="Slide Number Placeholder 3"/>
          <p:cNvSpPr>
            <a:spLocks noGrp="1"/>
          </p:cNvSpPr>
          <p:nvPr>
            <p:ph type="sldNum" sz="quarter" idx="5"/>
          </p:nvPr>
        </p:nvSpPr>
        <p:spPr/>
        <p:txBody>
          <a:bodyPr/>
          <a:lstStyle/>
          <a:p>
            <a:fld id="{4CABE929-1062-441B-9444-94E0E1E5DBD8}" type="slidenum">
              <a:rPr lang="en-US" smtClean="0"/>
              <a:t>22</a:t>
            </a:fld>
            <a:endParaRPr lang="en-US"/>
          </a:p>
        </p:txBody>
      </p:sp>
    </p:spTree>
    <p:extLst>
      <p:ext uri="{BB962C8B-B14F-4D97-AF65-F5344CB8AC3E}">
        <p14:creationId xmlns:p14="http://schemas.microsoft.com/office/powerpoint/2010/main" val="1479592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1"/>
                </a:solidFill>
              </a:rPr>
              <a:t>Gun locks are provided, but families may want other options. </a:t>
            </a:r>
            <a:endParaRPr lang="en-US"/>
          </a:p>
        </p:txBody>
      </p:sp>
      <p:sp>
        <p:nvSpPr>
          <p:cNvPr id="4" name="Slide Number Placeholder 3"/>
          <p:cNvSpPr>
            <a:spLocks noGrp="1"/>
          </p:cNvSpPr>
          <p:nvPr>
            <p:ph type="sldNum" sz="quarter" idx="5"/>
          </p:nvPr>
        </p:nvSpPr>
        <p:spPr/>
        <p:txBody>
          <a:bodyPr/>
          <a:lstStyle/>
          <a:p>
            <a:fld id="{4CABE929-1062-441B-9444-94E0E1E5DBD8}" type="slidenum">
              <a:rPr lang="en-US" smtClean="0"/>
              <a:t>23</a:t>
            </a:fld>
            <a:endParaRPr lang="en-US"/>
          </a:p>
        </p:txBody>
      </p:sp>
    </p:spTree>
    <p:extLst>
      <p:ext uri="{BB962C8B-B14F-4D97-AF65-F5344CB8AC3E}">
        <p14:creationId xmlns:p14="http://schemas.microsoft.com/office/powerpoint/2010/main" val="2169932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This isn’t that scary, what motivates you to be a champion? Positive experiences with offering locks.  Direct them to their champions for the peer support.  You already know how to have sensitive conversations, you do this everyday.  </a:t>
            </a:r>
          </a:p>
        </p:txBody>
      </p:sp>
      <p:sp>
        <p:nvSpPr>
          <p:cNvPr id="4" name="Slide Number Placeholder 3"/>
          <p:cNvSpPr>
            <a:spLocks noGrp="1"/>
          </p:cNvSpPr>
          <p:nvPr>
            <p:ph type="sldNum" sz="quarter" idx="5"/>
          </p:nvPr>
        </p:nvSpPr>
        <p:spPr/>
        <p:txBody>
          <a:bodyPr/>
          <a:lstStyle/>
          <a:p>
            <a:fld id="{B262A795-6F94-4A96-B820-B9038480D048}" type="slidenum">
              <a:rPr lang="en-US" smtClean="0"/>
              <a:t>25</a:t>
            </a:fld>
            <a:endParaRPr lang="en-US"/>
          </a:p>
        </p:txBody>
      </p:sp>
    </p:spTree>
    <p:extLst>
      <p:ext uri="{BB962C8B-B14F-4D97-AF65-F5344CB8AC3E}">
        <p14:creationId xmlns:p14="http://schemas.microsoft.com/office/powerpoint/2010/main" val="277223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BE929-1062-441B-9444-94E0E1E5DBD8}" type="slidenum">
              <a:rPr lang="en-US" smtClean="0"/>
              <a:t>2</a:t>
            </a:fld>
            <a:endParaRPr lang="en-US"/>
          </a:p>
        </p:txBody>
      </p:sp>
    </p:spTree>
    <p:extLst>
      <p:ext uri="{BB962C8B-B14F-4D97-AF65-F5344CB8AC3E}">
        <p14:creationId xmlns:p14="http://schemas.microsoft.com/office/powerpoint/2010/main" val="1402199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2A795-6F94-4A96-B820-B9038480D048}" type="slidenum">
              <a:rPr lang="en-US" smtClean="0"/>
              <a:t>26</a:t>
            </a:fld>
            <a:endParaRPr lang="en-US"/>
          </a:p>
        </p:txBody>
      </p:sp>
    </p:spTree>
    <p:extLst>
      <p:ext uri="{BB962C8B-B14F-4D97-AF65-F5344CB8AC3E}">
        <p14:creationId xmlns:p14="http://schemas.microsoft.com/office/powerpoint/2010/main" val="88072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ABE929-1062-441B-9444-94E0E1E5DBD8}" type="slidenum">
              <a:rPr lang="en-US" smtClean="0"/>
              <a:t>27</a:t>
            </a:fld>
            <a:endParaRPr lang="en-US"/>
          </a:p>
        </p:txBody>
      </p:sp>
    </p:spTree>
    <p:extLst>
      <p:ext uri="{BB962C8B-B14F-4D97-AF65-F5344CB8AC3E}">
        <p14:creationId xmlns:p14="http://schemas.microsoft.com/office/powerpoint/2010/main" val="3894278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Rigorously evaluated:</a:t>
            </a:r>
          </a:p>
          <a:p>
            <a:pPr marL="742950" lvl="1" indent="-285750">
              <a:buFont typeface="Arial" panose="020B0604020202020204" pitchFamily="34" charset="0"/>
              <a:buChar char="•"/>
            </a:pPr>
            <a:r>
              <a:rPr lang="en-US"/>
              <a:t>Implementation strategies including EHR reminder and practice facilitation resulting in a </a:t>
            </a:r>
            <a:r>
              <a:rPr lang="en-US">
                <a:hlinkClick r:id="rId3"/>
              </a:rPr>
              <a:t>high-impact publication</a:t>
            </a:r>
            <a:r>
              <a:rPr lang="en-US"/>
              <a:t>.  </a:t>
            </a:r>
          </a:p>
          <a:p>
            <a:pPr marL="742950" lvl="1" indent="-285750">
              <a:buFont typeface="Arial" panose="020B0604020202020204" pitchFamily="34" charset="0"/>
              <a:buChar char="•"/>
            </a:pPr>
            <a:r>
              <a:rPr lang="en-US"/>
              <a:t>Parent storage behavior changes</a:t>
            </a:r>
          </a:p>
          <a:p>
            <a:pPr marL="742950" lvl="1" indent="-285750">
              <a:buFont typeface="Arial" panose="020B0604020202020204" pitchFamily="34" charset="0"/>
              <a:buChar char="•"/>
            </a:pPr>
            <a:r>
              <a:rPr lang="en-US"/>
              <a:t>Fidelity via EHR documentation and parent report </a:t>
            </a:r>
          </a:p>
          <a:p>
            <a:pPr marL="742950" lvl="1" indent="-285750">
              <a:buFont typeface="Arial" panose="020B0604020202020204" pitchFamily="34" charset="0"/>
              <a:buChar char="•"/>
            </a:pPr>
            <a:r>
              <a:rPr lang="en-US"/>
              <a:t>Clinician and patient acceptability</a:t>
            </a:r>
          </a:p>
          <a:p>
            <a:endParaRPr lang="en-US"/>
          </a:p>
        </p:txBody>
      </p:sp>
      <p:sp>
        <p:nvSpPr>
          <p:cNvPr id="4" name="Slide Number Placeholder 3"/>
          <p:cNvSpPr>
            <a:spLocks noGrp="1"/>
          </p:cNvSpPr>
          <p:nvPr>
            <p:ph type="sldNum" sz="quarter" idx="5"/>
          </p:nvPr>
        </p:nvSpPr>
        <p:spPr/>
        <p:txBody>
          <a:bodyPr/>
          <a:lstStyle/>
          <a:p>
            <a:fld id="{B262A795-6F94-4A96-B820-B9038480D048}" type="slidenum">
              <a:rPr lang="en-US" smtClean="0"/>
              <a:t>29</a:t>
            </a:fld>
            <a:endParaRPr lang="en-US"/>
          </a:p>
        </p:txBody>
      </p:sp>
    </p:spTree>
    <p:extLst>
      <p:ext uri="{BB962C8B-B14F-4D97-AF65-F5344CB8AC3E}">
        <p14:creationId xmlns:p14="http://schemas.microsoft.com/office/powerpoint/2010/main" val="22101032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will be getting practice facilitation from Jessee Gelwicks. </a:t>
            </a:r>
          </a:p>
          <a:p>
            <a:endParaRPr lang="en-US"/>
          </a:p>
          <a:p>
            <a:r>
              <a:rPr lang="en-US"/>
              <a:t>No EHR reminders for this pilot, planned later when scaled. Posters, handouts, and cable locks will provide visual reminder. </a:t>
            </a:r>
          </a:p>
        </p:txBody>
      </p:sp>
      <p:sp>
        <p:nvSpPr>
          <p:cNvPr id="4" name="Slide Number Placeholder 3"/>
          <p:cNvSpPr>
            <a:spLocks noGrp="1"/>
          </p:cNvSpPr>
          <p:nvPr>
            <p:ph type="sldNum" sz="quarter" idx="5"/>
          </p:nvPr>
        </p:nvSpPr>
        <p:spPr/>
        <p:txBody>
          <a:bodyPr/>
          <a:lstStyle/>
          <a:p>
            <a:fld id="{B262A795-6F94-4A96-B820-B9038480D048}" type="slidenum">
              <a:rPr lang="en-US" smtClean="0"/>
              <a:t>30</a:t>
            </a:fld>
            <a:endParaRPr lang="en-US"/>
          </a:p>
        </p:txBody>
      </p:sp>
    </p:spTree>
    <p:extLst>
      <p:ext uri="{BB962C8B-B14F-4D97-AF65-F5344CB8AC3E}">
        <p14:creationId xmlns:p14="http://schemas.microsoft.com/office/powerpoint/2010/main" val="1993506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Incidental exposure to S.A.F.E. Firearm (e.g., educational handouts in clinics) could have led some non-recipients to still change behavior </a:t>
            </a:r>
            <a:endParaRPr kumimoji="0" lang="en-US" sz="1200" b="0" i="0" u="none" strike="noStrike" kern="1200" cap="none" spc="0" normalizeH="0" baseline="0" noProof="0">
              <a:ln>
                <a:noFill/>
              </a:ln>
              <a:solidFill>
                <a:prstClr val="black"/>
              </a:solidFill>
              <a:effectLst/>
              <a:uLnTx/>
              <a:uFillTx/>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32BF9438-3EEF-4192-9815-F6F44770AEF7}" type="slidenum">
              <a:rPr lang="en-US" smtClean="0"/>
              <a:t>31</a:t>
            </a:fld>
            <a:endParaRPr lang="en-US"/>
          </a:p>
        </p:txBody>
      </p:sp>
    </p:spTree>
    <p:extLst>
      <p:ext uri="{BB962C8B-B14F-4D97-AF65-F5344CB8AC3E}">
        <p14:creationId xmlns:p14="http://schemas.microsoft.com/office/powerpoint/2010/main" val="2595483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2A795-6F94-4A96-B820-B9038480D048}" type="slidenum">
              <a:rPr lang="en-US" smtClean="0"/>
              <a:t>3</a:t>
            </a:fld>
            <a:endParaRPr lang="en-US"/>
          </a:p>
        </p:txBody>
      </p:sp>
    </p:spTree>
    <p:extLst>
      <p:ext uri="{BB962C8B-B14F-4D97-AF65-F5344CB8AC3E}">
        <p14:creationId xmlns:p14="http://schemas.microsoft.com/office/powerpoint/2010/main" val="427537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dig into this later, but I wanted to give you a quick preview because repetition is the key to adult learning.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62A795-6F94-4A96-B820-B9038480D0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4753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EA4D3-37FA-4EEE-48BD-4191BB6E3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E1E5D-CCD3-3C05-9536-3C1CC0B4E0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5B265-C862-0ADF-5C82-A4E5E8FA4230}"/>
              </a:ext>
            </a:extLst>
          </p:cNvPr>
          <p:cNvSpPr>
            <a:spLocks noGrp="1"/>
          </p:cNvSpPr>
          <p:nvPr>
            <p:ph type="body" idx="1"/>
          </p:nvPr>
        </p:nvSpPr>
        <p:spPr/>
        <p:txBody>
          <a:bodyPr/>
          <a:lstStyle/>
          <a:p>
            <a:r>
              <a:rPr lang="en-US" sz="1200" b="1">
                <a:solidFill>
                  <a:schemeClr val="tx1"/>
                </a:solidFill>
              </a:rPr>
              <a:t>Why is it important to address firearm safety in youth? How do we do it with everything else we are asked to do?</a:t>
            </a:r>
          </a:p>
          <a:p>
            <a:r>
              <a:rPr lang="en-US" sz="1200" b="1">
                <a:solidFill>
                  <a:schemeClr val="tx1"/>
                </a:solidFill>
              </a:rPr>
              <a:t>Stress the acceptable piece</a:t>
            </a:r>
            <a:endParaRPr lang="en-US"/>
          </a:p>
        </p:txBody>
      </p:sp>
      <p:sp>
        <p:nvSpPr>
          <p:cNvPr id="4" name="Slide Number Placeholder 3">
            <a:extLst>
              <a:ext uri="{FF2B5EF4-FFF2-40B4-BE49-F238E27FC236}">
                <a16:creationId xmlns:a16="http://schemas.microsoft.com/office/drawing/2014/main" id="{277E61C6-0721-42BD-DBA3-30BA1E5B7809}"/>
              </a:ext>
            </a:extLst>
          </p:cNvPr>
          <p:cNvSpPr>
            <a:spLocks noGrp="1"/>
          </p:cNvSpPr>
          <p:nvPr>
            <p:ph type="sldNum" sz="quarter" idx="5"/>
          </p:nvPr>
        </p:nvSpPr>
        <p:spPr/>
        <p:txBody>
          <a:bodyPr/>
          <a:lstStyle/>
          <a:p>
            <a:fld id="{B262A795-6F94-4A96-B820-B9038480D048}" type="slidenum">
              <a:rPr lang="en-US" smtClean="0"/>
              <a:t>5</a:t>
            </a:fld>
            <a:endParaRPr lang="en-US"/>
          </a:p>
        </p:txBody>
      </p:sp>
    </p:spTree>
    <p:extLst>
      <p:ext uri="{BB962C8B-B14F-4D97-AF65-F5344CB8AC3E}">
        <p14:creationId xmlns:p14="http://schemas.microsoft.com/office/powerpoint/2010/main" val="4213970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solidFill>
                  <a:schemeClr val="tx1"/>
                </a:solidFill>
              </a:rPr>
              <a:t>Why is it important to address firearm safety in youth? How do we do it with everything else we are asked to do?</a:t>
            </a:r>
          </a:p>
          <a:p>
            <a:r>
              <a:rPr lang="en-US" sz="1200" b="1">
                <a:solidFill>
                  <a:schemeClr val="tx1"/>
                </a:solidFill>
              </a:rPr>
              <a:t>Stress the acceptable piece</a:t>
            </a:r>
            <a:endParaRPr lang="en-US"/>
          </a:p>
        </p:txBody>
      </p:sp>
      <p:sp>
        <p:nvSpPr>
          <p:cNvPr id="4" name="Slide Number Placeholder 3"/>
          <p:cNvSpPr>
            <a:spLocks noGrp="1"/>
          </p:cNvSpPr>
          <p:nvPr>
            <p:ph type="sldNum" sz="quarter" idx="5"/>
          </p:nvPr>
        </p:nvSpPr>
        <p:spPr/>
        <p:txBody>
          <a:bodyPr/>
          <a:lstStyle/>
          <a:p>
            <a:fld id="{B262A795-6F94-4A96-B820-B9038480D048}" type="slidenum">
              <a:rPr lang="en-US" smtClean="0"/>
              <a:t>6</a:t>
            </a:fld>
            <a:endParaRPr lang="en-US"/>
          </a:p>
        </p:txBody>
      </p:sp>
    </p:spTree>
    <p:extLst>
      <p:ext uri="{BB962C8B-B14F-4D97-AF65-F5344CB8AC3E}">
        <p14:creationId xmlns:p14="http://schemas.microsoft.com/office/powerpoint/2010/main" val="457598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Depending on the social and neighborhood characteristics, teens a</a:t>
            </a:r>
          </a:p>
        </p:txBody>
      </p:sp>
      <p:sp>
        <p:nvSpPr>
          <p:cNvPr id="4" name="Slide Number Placeholder 3"/>
          <p:cNvSpPr>
            <a:spLocks noGrp="1"/>
          </p:cNvSpPr>
          <p:nvPr>
            <p:ph type="sldNum" sz="quarter" idx="5"/>
          </p:nvPr>
        </p:nvSpPr>
        <p:spPr/>
        <p:txBody>
          <a:bodyPr/>
          <a:lstStyle/>
          <a:p>
            <a:fld id="{B262A795-6F94-4A96-B820-B9038480D048}" type="slidenum">
              <a:rPr lang="en-US" smtClean="0"/>
              <a:t>7</a:t>
            </a:fld>
            <a:endParaRPr lang="en-US"/>
          </a:p>
        </p:txBody>
      </p:sp>
    </p:spTree>
    <p:extLst>
      <p:ext uri="{BB962C8B-B14F-4D97-AF65-F5344CB8AC3E}">
        <p14:creationId xmlns:p14="http://schemas.microsoft.com/office/powerpoint/2010/main" val="4200858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62A795-6F94-4A96-B820-B9038480D048}" type="slidenum">
              <a:rPr lang="en-US" smtClean="0"/>
              <a:t>8</a:t>
            </a:fld>
            <a:endParaRPr lang="en-US"/>
          </a:p>
        </p:txBody>
      </p:sp>
    </p:spTree>
    <p:extLst>
      <p:ext uri="{BB962C8B-B14F-4D97-AF65-F5344CB8AC3E}">
        <p14:creationId xmlns:p14="http://schemas.microsoft.com/office/powerpoint/2010/main" val="89114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62A795-6F94-4A96-B820-B9038480D048}" type="slidenum">
              <a:rPr lang="en-US" smtClean="0"/>
              <a:t>10</a:t>
            </a:fld>
            <a:endParaRPr lang="en-US"/>
          </a:p>
        </p:txBody>
      </p:sp>
    </p:spTree>
    <p:extLst>
      <p:ext uri="{BB962C8B-B14F-4D97-AF65-F5344CB8AC3E}">
        <p14:creationId xmlns:p14="http://schemas.microsoft.com/office/powerpoint/2010/main" val="3462872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fld id="{E14D1FD5-51B9-4C19-A992-07ABA8619BD6}" type="datetime1">
              <a:rPr lang="en-US" smtClean="0"/>
              <a:t>5/20/2026</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US"/>
              <a:t>@rsbeidas | #ARCHlab | #PreventFirearmDeath | Please do not reproduce without permission</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D22F896-40B5-4ADD-8801-0D06FADFA095}"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785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0E0B13-141C-460C-AC96-C6EC95813964}" type="datetime1">
              <a:rPr lang="en-US" smtClean="0"/>
              <a:t>5/20/2026</a:t>
            </a:fld>
            <a:endParaRPr lang="en-US"/>
          </a:p>
        </p:txBody>
      </p:sp>
      <p:sp>
        <p:nvSpPr>
          <p:cNvPr id="5" name="Footer Placeholder 4"/>
          <p:cNvSpPr>
            <a:spLocks noGrp="1"/>
          </p:cNvSpPr>
          <p:nvPr>
            <p:ph type="ftr" sz="quarter" idx="11"/>
          </p:nvPr>
        </p:nvSpPr>
        <p:spPr/>
        <p:txBody>
          <a:bodyPr/>
          <a:lstStyle/>
          <a:p>
            <a:r>
              <a:rPr lang="en-US"/>
              <a:t>@rsbeidas | #ARCHlab | #PreventFirearmDeath | Please do not reproduce without permission</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817245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D14306-2CAA-4B64-95CE-38EB004958B0}" type="datetime1">
              <a:rPr lang="en-US" smtClean="0"/>
              <a:t>5/20/2026</a:t>
            </a:fld>
            <a:endParaRPr lang="en-US"/>
          </a:p>
        </p:txBody>
      </p:sp>
      <p:sp>
        <p:nvSpPr>
          <p:cNvPr id="5" name="Footer Placeholder 4"/>
          <p:cNvSpPr>
            <a:spLocks noGrp="1"/>
          </p:cNvSpPr>
          <p:nvPr>
            <p:ph type="ftr" sz="quarter" idx="11"/>
          </p:nvPr>
        </p:nvSpPr>
        <p:spPr/>
        <p:txBody>
          <a:bodyPr/>
          <a:lstStyle/>
          <a:p>
            <a:r>
              <a:rPr lang="en-US"/>
              <a:t>@rsbeidas | #ARCHlab | #PreventFirearmDeath | Please do not reproduce without permission</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42219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262A26-7B45-47B3-AF66-7B68BC9D4686}" type="datetime1">
              <a:rPr lang="en-US" smtClean="0"/>
              <a:t>5/20/2026</a:t>
            </a:fld>
            <a:endParaRPr lang="en-US"/>
          </a:p>
        </p:txBody>
      </p:sp>
      <p:sp>
        <p:nvSpPr>
          <p:cNvPr id="5" name="Footer Placeholder 4"/>
          <p:cNvSpPr>
            <a:spLocks noGrp="1"/>
          </p:cNvSpPr>
          <p:nvPr>
            <p:ph type="ftr" sz="quarter" idx="11"/>
          </p:nvPr>
        </p:nvSpPr>
        <p:spPr/>
        <p:txBody>
          <a:bodyPr/>
          <a:lstStyle/>
          <a:p>
            <a:r>
              <a:rPr lang="en-US"/>
              <a:t>@rsbeidas | #ARCHlab | #PreventFirearmDeath | Please do not reproduce without permission</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285284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78C02E-AF2A-4FBB-8894-94FE1853C575}" type="datetime1">
              <a:rPr lang="en-US" smtClean="0"/>
              <a:t>5/20/2026</a:t>
            </a:fld>
            <a:endParaRPr lang="en-US"/>
          </a:p>
        </p:txBody>
      </p:sp>
      <p:sp>
        <p:nvSpPr>
          <p:cNvPr id="5" name="Footer Placeholder 4"/>
          <p:cNvSpPr>
            <a:spLocks noGrp="1"/>
          </p:cNvSpPr>
          <p:nvPr>
            <p:ph type="ftr" sz="quarter" idx="11"/>
          </p:nvPr>
        </p:nvSpPr>
        <p:spPr/>
        <p:txBody>
          <a:bodyPr/>
          <a:lstStyle/>
          <a:p>
            <a:r>
              <a:rPr lang="en-US"/>
              <a:t>@rsbeidas | #ARCHlab | #PreventFirearmDeath | Please do not reproduce without permission</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7076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953D8C-422C-4CB8-9B6C-D502DF6C49FC}" type="datetime1">
              <a:rPr lang="en-US" smtClean="0"/>
              <a:t>5/20/2026</a:t>
            </a:fld>
            <a:endParaRPr lang="en-US"/>
          </a:p>
        </p:txBody>
      </p:sp>
      <p:sp>
        <p:nvSpPr>
          <p:cNvPr id="6" name="Footer Placeholder 5"/>
          <p:cNvSpPr>
            <a:spLocks noGrp="1"/>
          </p:cNvSpPr>
          <p:nvPr>
            <p:ph type="ftr" sz="quarter" idx="11"/>
          </p:nvPr>
        </p:nvSpPr>
        <p:spPr/>
        <p:txBody>
          <a:bodyPr/>
          <a:lstStyle/>
          <a:p>
            <a:r>
              <a:rPr lang="en-US"/>
              <a:t>@rsbeidas | #ARCHlab | #PreventFirearmDeath | Please do not reproduce without permission</a:t>
            </a:r>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534525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7A0CCB-FF2A-4727-9DFA-09CCAD580C91}" type="datetime1">
              <a:rPr lang="en-US" smtClean="0"/>
              <a:t>5/20/2026</a:t>
            </a:fld>
            <a:endParaRPr lang="en-US"/>
          </a:p>
        </p:txBody>
      </p:sp>
      <p:sp>
        <p:nvSpPr>
          <p:cNvPr id="8" name="Footer Placeholder 7"/>
          <p:cNvSpPr>
            <a:spLocks noGrp="1"/>
          </p:cNvSpPr>
          <p:nvPr>
            <p:ph type="ftr" sz="quarter" idx="11"/>
          </p:nvPr>
        </p:nvSpPr>
        <p:spPr/>
        <p:txBody>
          <a:bodyPr/>
          <a:lstStyle/>
          <a:p>
            <a:r>
              <a:rPr lang="en-US"/>
              <a:t>@rsbeidas | #ARCHlab | #PreventFirearmDeath | Please do not reproduce without permission</a:t>
            </a:r>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168006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A7CF3AE-9EDD-45F5-A854-2505D203A0AF}" type="datetime1">
              <a:rPr lang="en-US" smtClean="0"/>
              <a:t>5/20/2026</a:t>
            </a:fld>
            <a:endParaRPr lang="en-US"/>
          </a:p>
        </p:txBody>
      </p:sp>
      <p:sp>
        <p:nvSpPr>
          <p:cNvPr id="4" name="Footer Placeholder 3"/>
          <p:cNvSpPr>
            <a:spLocks noGrp="1"/>
          </p:cNvSpPr>
          <p:nvPr>
            <p:ph type="ftr" sz="quarter" idx="11"/>
          </p:nvPr>
        </p:nvSpPr>
        <p:spPr/>
        <p:txBody>
          <a:bodyPr/>
          <a:lstStyle/>
          <a:p>
            <a:r>
              <a:rPr lang="en-US"/>
              <a:t>@rsbeidas | #ARCHlab | #PreventFirearmDeath | Please do not reproduce without permission</a:t>
            </a:r>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975270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972CA-F1DE-4F57-B7E6-E5C1E11DB3D3}" type="datetime1">
              <a:rPr lang="en-US" smtClean="0"/>
              <a:t>5/20/2026</a:t>
            </a:fld>
            <a:endParaRPr lang="en-US"/>
          </a:p>
        </p:txBody>
      </p:sp>
      <p:sp>
        <p:nvSpPr>
          <p:cNvPr id="3" name="Footer Placeholder 2"/>
          <p:cNvSpPr>
            <a:spLocks noGrp="1"/>
          </p:cNvSpPr>
          <p:nvPr>
            <p:ph type="ftr" sz="quarter" idx="11"/>
          </p:nvPr>
        </p:nvSpPr>
        <p:spPr/>
        <p:txBody>
          <a:bodyPr/>
          <a:lstStyle/>
          <a:p>
            <a:r>
              <a:rPr lang="en-US"/>
              <a:t>@rsbeidas | #ARCHlab | #PreventFirearmDeath | Please do not reproduce without permission</a:t>
            </a:r>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17020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91D7BF-EEBC-4FF5-9D4B-96E67376126E}" type="datetime1">
              <a:rPr lang="en-US" smtClean="0"/>
              <a:t>5/20/2026</a:t>
            </a:fld>
            <a:endParaRPr lang="en-US"/>
          </a:p>
        </p:txBody>
      </p:sp>
      <p:sp>
        <p:nvSpPr>
          <p:cNvPr id="6" name="Footer Placeholder 5"/>
          <p:cNvSpPr>
            <a:spLocks noGrp="1"/>
          </p:cNvSpPr>
          <p:nvPr>
            <p:ph type="ftr" sz="quarter" idx="11"/>
          </p:nvPr>
        </p:nvSpPr>
        <p:spPr/>
        <p:txBody>
          <a:bodyPr/>
          <a:lstStyle/>
          <a:p>
            <a:r>
              <a:rPr lang="en-US"/>
              <a:t>@rsbeidas | #ARCHlab | #PreventFirearmDeath | Please do not reproduce without permission</a:t>
            </a:r>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455246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D1D4FB-44FE-444F-8040-085034FF06C7}" type="datetime1">
              <a:rPr lang="en-US" smtClean="0"/>
              <a:t>5/20/2026</a:t>
            </a:fld>
            <a:endParaRPr lang="en-US"/>
          </a:p>
        </p:txBody>
      </p:sp>
      <p:sp>
        <p:nvSpPr>
          <p:cNvPr id="6" name="Footer Placeholder 5"/>
          <p:cNvSpPr>
            <a:spLocks noGrp="1"/>
          </p:cNvSpPr>
          <p:nvPr>
            <p:ph type="ftr" sz="quarter" idx="11"/>
          </p:nvPr>
        </p:nvSpPr>
        <p:spPr/>
        <p:txBody>
          <a:bodyPr/>
          <a:lstStyle/>
          <a:p>
            <a:r>
              <a:rPr lang="en-US"/>
              <a:t>@rsbeidas | #ARCHlab | #PreventFirearmDeath | Please do not reproduce without permission</a:t>
            </a:r>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415071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495A0CB1-2580-4F79-AA88-6D46838515D5}" type="datetime1">
              <a:rPr lang="en-US" smtClean="0"/>
              <a:t>5/20/2026</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r>
              <a:rPr lang="en-US"/>
              <a:t>@rsbeidas | #ARCHlab | #PreventFirearmDeath | Please do not reproduce without permission</a:t>
            </a: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9476196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safe-firearm.org/what-we-do/" TargetMode="External"/><Relationship Id="rId7" Type="http://schemas.openxmlformats.org/officeDocument/2006/relationships/diagramQuickStyle" Target="../diagrams/quickStyle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1.jpe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Layout" Target="../slideLayouts/slideLayout6.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mailto:jesse.m.gelwicks@kp.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safefirearmsstorage.org/safe-storage-options/" TargetMode="Externa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sp-cloud.kp.org/sites/SocialHealthPractice2/SitePages/S.A.F.E.-Firearm-Prevention.aspx?csf=1&amp;web=1&amp;e=fluUZa&amp;CID=3c49474d-e668-4829-b303-6c69bbba14f3"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mailto:jesse.m.gelwicks@kp.or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aap.org/en/patient-care/gun-safety-and-injury-prevention/safe-storage-of-firearms/learning-to-ask/"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aap.org/en/patient-care/gun-safety-and-injury-prevention/safe-storage-of-firearms/" TargetMode="External"/><Relationship Id="rId5" Type="http://schemas.openxmlformats.org/officeDocument/2006/relationships/hyperlink" Target="https://services.aap.org/en/patient-care/gun-safety-and-injury-prevention/safe-storage-of-firearms/range-of-solutions/" TargetMode="External"/><Relationship Id="rId4" Type="http://schemas.openxmlformats.org/officeDocument/2006/relationships/hyperlink" Target="https://services.aap.org/en/patient-care/gun-safety-and-injury-prevention/safe-storage-of-firearms/keeping-teens-safer-at-hom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pubmed.ncbi.nlm.nih.gov/33901726/"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hyperlink" Target="https://jamanetwork.com/journals/jamapediatrics/fullarticle/2822858" TargetMode="External"/><Relationship Id="rId4" Type="http://schemas.openxmlformats.org/officeDocument/2006/relationships/hyperlink" Target="https://iamh.northwestern.edu/research/research-highlights/a-professors-passion-for-preventing-pediatric-firearm-injuries-and-deaths.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 Id="rId9" Type="http://schemas.openxmlformats.org/officeDocument/2006/relationships/image" Target="../media/image8.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pubmed.ncbi.nlm.nih.gov/10437764/" TargetMode="External"/><Relationship Id="rId5" Type="http://schemas.openxmlformats.org/officeDocument/2006/relationships/hyperlink" Target="https://www.aap.org/en/news-room/news-releases-from-aap-conferences/research-shows-parent-owned-guns-most-often-used-in-youth-suicide/" TargetMode="External"/><Relationship Id="rId4" Type="http://schemas.openxmlformats.org/officeDocument/2006/relationships/hyperlink" Target="https://www.bulletpointsproject.org/firearm-ownership/"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FEF563-E096-45D8-8D1C-4F0F663355D1}"/>
              </a:ext>
            </a:extLst>
          </p:cNvPr>
          <p:cNvSpPr/>
          <p:nvPr/>
        </p:nvSpPr>
        <p:spPr>
          <a:xfrm>
            <a:off x="228600" y="211016"/>
            <a:ext cx="11734800" cy="64207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B181F489-B701-4C74-9747-27C8656A89CC}"/>
              </a:ext>
            </a:extLst>
          </p:cNvPr>
          <p:cNvSpPr>
            <a:spLocks noGrp="1"/>
          </p:cNvSpPr>
          <p:nvPr>
            <p:ph type="ctrTitle"/>
          </p:nvPr>
        </p:nvSpPr>
        <p:spPr>
          <a:xfrm>
            <a:off x="339142" y="2824027"/>
            <a:ext cx="11513716" cy="834501"/>
          </a:xfrm>
        </p:spPr>
        <p:txBody>
          <a:bodyPr>
            <a:normAutofit fontScale="90000"/>
          </a:bodyPr>
          <a:lstStyle/>
          <a:p>
            <a:r>
              <a:rPr lang="en-US" sz="5600">
                <a:solidFill>
                  <a:schemeClr val="accent3">
                    <a:lumMod val="75000"/>
                  </a:schemeClr>
                </a:solidFill>
              </a:rPr>
              <a:t>S.A.F.E. Firearm Clinician Training</a:t>
            </a:r>
            <a:br>
              <a:rPr lang="en-US" sz="5400"/>
            </a:br>
            <a:br>
              <a:rPr lang="en-US" sz="6000"/>
            </a:br>
            <a:r>
              <a:rPr lang="en-US" sz="2700">
                <a:solidFill>
                  <a:schemeClr val="accent3">
                    <a:lumMod val="75000"/>
                  </a:schemeClr>
                </a:solidFill>
              </a:rPr>
              <a:t>Jennifer M Boggs, PhD, MSW</a:t>
            </a:r>
            <a:br>
              <a:rPr lang="en-US" sz="2700"/>
            </a:br>
            <a:br>
              <a:rPr lang="en-US" sz="2700"/>
            </a:br>
            <a:r>
              <a:rPr lang="en-US" sz="2000">
                <a:solidFill>
                  <a:schemeClr val="accent3">
                    <a:lumMod val="75000"/>
                  </a:schemeClr>
                </a:solidFill>
              </a:rPr>
              <a:t>Scientist in Residence - Kaiser Permanente Center for Gun Violence Research and Education </a:t>
            </a:r>
            <a:br>
              <a:rPr lang="en-US" sz="2000"/>
            </a:br>
            <a:r>
              <a:rPr lang="en-US" sz="2000">
                <a:solidFill>
                  <a:schemeClr val="accent3">
                    <a:lumMod val="75000"/>
                  </a:schemeClr>
                </a:solidFill>
              </a:rPr>
              <a:t>Research Investigator – Kaiser Permanente Colorado Institute for Health Research</a:t>
            </a:r>
            <a:endParaRPr lang="en-US" sz="5400" i="1">
              <a:solidFill>
                <a:schemeClr val="accent3">
                  <a:lumMod val="75000"/>
                </a:schemeClr>
              </a:solidFill>
            </a:endParaRPr>
          </a:p>
        </p:txBody>
      </p:sp>
      <p:pic>
        <p:nvPicPr>
          <p:cNvPr id="10" name="Picture 9" descr="Logo&#10;&#10;Description automatically generated">
            <a:extLst>
              <a:ext uri="{FF2B5EF4-FFF2-40B4-BE49-F238E27FC236}">
                <a16:creationId xmlns:a16="http://schemas.microsoft.com/office/drawing/2014/main" id="{667D4917-E6C1-4D2A-8FA6-BD9A976713CA}"/>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93494" y="3903021"/>
            <a:ext cx="3005012" cy="2479428"/>
          </a:xfrm>
          <a:prstGeom prst="rect">
            <a:avLst/>
          </a:prstGeom>
        </p:spPr>
      </p:pic>
    </p:spTree>
    <p:extLst>
      <p:ext uri="{BB962C8B-B14F-4D97-AF65-F5344CB8AC3E}">
        <p14:creationId xmlns:p14="http://schemas.microsoft.com/office/powerpoint/2010/main" val="1601320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071" y="425216"/>
            <a:ext cx="9046215" cy="1098209"/>
          </a:xfrm>
        </p:spPr>
        <p:txBody>
          <a:bodyPr>
            <a:normAutofit/>
          </a:bodyPr>
          <a:lstStyle/>
          <a:p>
            <a:pPr algn="ctr"/>
            <a:r>
              <a:rPr lang="en-US" sz="3600" b="1"/>
              <a:t>What is S.A.F.E. Firearm?</a:t>
            </a:r>
          </a:p>
        </p:txBody>
      </p:sp>
      <p:sp>
        <p:nvSpPr>
          <p:cNvPr id="6" name="Content Placeholder 2"/>
          <p:cNvSpPr txBox="1">
            <a:spLocks/>
          </p:cNvSpPr>
          <p:nvPr/>
        </p:nvSpPr>
        <p:spPr>
          <a:xfrm>
            <a:off x="555173" y="1799690"/>
            <a:ext cx="9099979" cy="343205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None/>
            </a:pPr>
            <a:r>
              <a:rPr lang="en-US" sz="2600" i="1">
                <a:solidFill>
                  <a:schemeClr val="tx1"/>
                </a:solidFill>
                <a:latin typeface="+mj-lt"/>
                <a:hlinkClick r:id="rId3"/>
              </a:rPr>
              <a:t>S.A.F.E. Firearm </a:t>
            </a:r>
            <a:r>
              <a:rPr lang="en-US" sz="2600">
                <a:solidFill>
                  <a:schemeClr val="tx1"/>
                </a:solidFill>
                <a:latin typeface="+mj-lt"/>
              </a:rPr>
              <a:t>is an evidence-based secure firearm storage program that is delivered by pediatric clinicians to </a:t>
            </a:r>
            <a:r>
              <a:rPr lang="en-US" sz="2600" u="sng">
                <a:solidFill>
                  <a:schemeClr val="tx1"/>
                </a:solidFill>
                <a:latin typeface="+mj-lt"/>
              </a:rPr>
              <a:t>all parents </a:t>
            </a:r>
            <a:r>
              <a:rPr lang="en-US" sz="2600">
                <a:solidFill>
                  <a:schemeClr val="tx1"/>
                </a:solidFill>
                <a:latin typeface="+mj-lt"/>
              </a:rPr>
              <a:t>of youth ages 1-17 during the well-visit, regardless of firearm ownership</a:t>
            </a:r>
          </a:p>
        </p:txBody>
      </p:sp>
      <p:pic>
        <p:nvPicPr>
          <p:cNvPr id="5" name="Picture 4" descr="Logo&#10;&#10;Description automatically generated">
            <a:extLst>
              <a:ext uri="{FF2B5EF4-FFF2-40B4-BE49-F238E27FC236}">
                <a16:creationId xmlns:a16="http://schemas.microsoft.com/office/drawing/2014/main" id="{974A9426-105D-4E97-8AA6-F4478832A75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5152" y="375187"/>
            <a:ext cx="2112863" cy="1743319"/>
          </a:xfrm>
          <a:prstGeom prst="rect">
            <a:avLst/>
          </a:prstGeom>
        </p:spPr>
      </p:pic>
      <p:sp>
        <p:nvSpPr>
          <p:cNvPr id="9" name="Content Placeholder 2">
            <a:extLst>
              <a:ext uri="{FF2B5EF4-FFF2-40B4-BE49-F238E27FC236}">
                <a16:creationId xmlns:a16="http://schemas.microsoft.com/office/drawing/2014/main" id="{D238FD90-7C39-4B68-A792-B5AEF841916A}"/>
              </a:ext>
            </a:extLst>
          </p:cNvPr>
          <p:cNvSpPr txBox="1">
            <a:spLocks/>
          </p:cNvSpPr>
          <p:nvPr/>
        </p:nvSpPr>
        <p:spPr>
          <a:xfrm>
            <a:off x="517071" y="3520249"/>
            <a:ext cx="11119756" cy="2780067"/>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274320" lvl="1" indent="0">
              <a:buNone/>
            </a:pPr>
            <a:endParaRPr lang="en-US" sz="2600">
              <a:solidFill>
                <a:schemeClr val="tx1"/>
              </a:solidFill>
              <a:latin typeface="Rockwell" panose="02060603020205020403" pitchFamily="18" charset="0"/>
            </a:endParaRPr>
          </a:p>
          <a:p>
            <a:pPr marL="274320" lvl="1" indent="0">
              <a:buFont typeface="Corbel" pitchFamily="34" charset="0"/>
              <a:buNone/>
            </a:pPr>
            <a:endParaRPr lang="en-US" sz="2600">
              <a:solidFill>
                <a:schemeClr val="tx1"/>
              </a:solidFill>
              <a:latin typeface="Rockwell" panose="02060603020205020403" pitchFamily="18" charset="0"/>
            </a:endParaRPr>
          </a:p>
        </p:txBody>
      </p:sp>
      <p:graphicFrame>
        <p:nvGraphicFramePr>
          <p:cNvPr id="3" name="Diagram 2">
            <a:extLst>
              <a:ext uri="{FF2B5EF4-FFF2-40B4-BE49-F238E27FC236}">
                <a16:creationId xmlns:a16="http://schemas.microsoft.com/office/drawing/2014/main" id="{29913633-C117-4C0B-998B-BBBF7BE15776}"/>
              </a:ext>
            </a:extLst>
          </p:cNvPr>
          <p:cNvGraphicFramePr/>
          <p:nvPr>
            <p:extLst>
              <p:ext uri="{D42A27DB-BD31-4B8C-83A1-F6EECF244321}">
                <p14:modId xmlns:p14="http://schemas.microsoft.com/office/powerpoint/2010/main" val="2799156529"/>
              </p:ext>
            </p:extLst>
          </p:nvPr>
        </p:nvGraphicFramePr>
        <p:xfrm>
          <a:off x="1916967" y="2016283"/>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799991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660823E-C135-4E9A-883E-F7A16F1C8DC9}"/>
              </a:ext>
            </a:extLst>
          </p:cNvPr>
          <p:cNvSpPr/>
          <p:nvPr/>
        </p:nvSpPr>
        <p:spPr>
          <a:xfrm>
            <a:off x="276934" y="4131263"/>
            <a:ext cx="6601138" cy="1216806"/>
          </a:xfrm>
          <a:prstGeom prst="rect">
            <a:avLst/>
          </a:prstGeom>
          <a:solidFill>
            <a:srgbClr val="CFF9DF"/>
          </a:solidFill>
          <a:ln>
            <a:solidFill>
              <a:srgbClr val="CFF9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A0AF183-1D4E-4708-BA19-551BF2F70F60}"/>
              </a:ext>
            </a:extLst>
          </p:cNvPr>
          <p:cNvSpPr/>
          <p:nvPr/>
        </p:nvSpPr>
        <p:spPr>
          <a:xfrm>
            <a:off x="276935" y="2571528"/>
            <a:ext cx="7123014" cy="1427558"/>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9150" y="753567"/>
            <a:ext cx="10553700" cy="1329898"/>
          </a:xfrm>
        </p:spPr>
        <p:txBody>
          <a:bodyPr>
            <a:normAutofit/>
          </a:bodyPr>
          <a:lstStyle/>
          <a:p>
            <a:pPr algn="ctr"/>
            <a:r>
              <a:rPr lang="en-US" sz="3600" b="1"/>
              <a:t>Why universal? </a:t>
            </a:r>
            <a:br>
              <a:rPr lang="en-US" sz="3600" b="1"/>
            </a:br>
            <a:r>
              <a:rPr lang="en-US" sz="3600" i="1"/>
              <a:t>An approach informed by firearm experts</a:t>
            </a:r>
          </a:p>
        </p:txBody>
      </p:sp>
      <p:graphicFrame>
        <p:nvGraphicFramePr>
          <p:cNvPr id="8" name="Content Placeholder 9"/>
          <p:cNvGraphicFramePr>
            <a:graphicFrameLocks noGrp="1"/>
          </p:cNvGraphicFramePr>
          <p:nvPr>
            <p:ph idx="1"/>
            <p:extLst>
              <p:ext uri="{D42A27DB-BD31-4B8C-83A1-F6EECF244321}">
                <p14:modId xmlns:p14="http://schemas.microsoft.com/office/powerpoint/2010/main" val="2917325"/>
              </p:ext>
            </p:extLst>
          </p:nvPr>
        </p:nvGraphicFramePr>
        <p:xfrm>
          <a:off x="1527719" y="2663354"/>
          <a:ext cx="5506469" cy="1427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8112770" y="2275042"/>
            <a:ext cx="3032185" cy="11539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lumMod val="95000"/>
                  </a:schemeClr>
                </a:solidFill>
                <a:latin typeface="+mj-lt"/>
              </a:rPr>
              <a:t>#1 Culturally relevant: </a:t>
            </a:r>
            <a:r>
              <a:rPr lang="en-US">
                <a:solidFill>
                  <a:schemeClr val="bg1">
                    <a:lumMod val="95000"/>
                  </a:schemeClr>
                </a:solidFill>
                <a:latin typeface="+mj-lt"/>
              </a:rPr>
              <a:t>“The huge thing is that people are worried about being put into a database.“</a:t>
            </a:r>
          </a:p>
        </p:txBody>
      </p:sp>
      <p:graphicFrame>
        <p:nvGraphicFramePr>
          <p:cNvPr id="7" name="Content Placeholder 9">
            <a:extLst>
              <a:ext uri="{FF2B5EF4-FFF2-40B4-BE49-F238E27FC236}">
                <a16:creationId xmlns:a16="http://schemas.microsoft.com/office/drawing/2014/main" id="{DAC6A981-030F-68BD-9197-8E4DF2312910}"/>
              </a:ext>
            </a:extLst>
          </p:cNvPr>
          <p:cNvGraphicFramePr>
            <a:graphicFrameLocks/>
          </p:cNvGraphicFramePr>
          <p:nvPr>
            <p:extLst>
              <p:ext uri="{D42A27DB-BD31-4B8C-83A1-F6EECF244321}">
                <p14:modId xmlns:p14="http://schemas.microsoft.com/office/powerpoint/2010/main" val="3508857810"/>
              </p:ext>
            </p:extLst>
          </p:nvPr>
        </p:nvGraphicFramePr>
        <p:xfrm>
          <a:off x="1550022" y="4025887"/>
          <a:ext cx="4975114" cy="142755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Multiply 8">
            <a:extLst>
              <a:ext uri="{FF2B5EF4-FFF2-40B4-BE49-F238E27FC236}">
                <a16:creationId xmlns:a16="http://schemas.microsoft.com/office/drawing/2014/main" id="{D589DA51-6AFA-9A91-6C9D-AF3AA9A58275}"/>
              </a:ext>
            </a:extLst>
          </p:cNvPr>
          <p:cNvSpPr/>
          <p:nvPr/>
        </p:nvSpPr>
        <p:spPr>
          <a:xfrm>
            <a:off x="1599705" y="4131263"/>
            <a:ext cx="1082824" cy="1216806"/>
          </a:xfrm>
          <a:prstGeom prst="mathMultiply">
            <a:avLst/>
          </a:prstGeom>
          <a:solidFill>
            <a:srgbClr val="FF0000"/>
          </a:solidFill>
          <a:ln w="9525"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BAA542F-9BEB-3674-3598-F600732D1D23}"/>
              </a:ext>
            </a:extLst>
          </p:cNvPr>
          <p:cNvSpPr/>
          <p:nvPr/>
        </p:nvSpPr>
        <p:spPr>
          <a:xfrm>
            <a:off x="8112769" y="3566996"/>
            <a:ext cx="3032185" cy="1523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#2 Better coverage for firearm owners: </a:t>
            </a:r>
            <a:r>
              <a:rPr lang="en-US"/>
              <a:t>Miss up to 1/3 of firearm owners using a screening approach. </a:t>
            </a:r>
            <a:endParaRPr lang="en-US">
              <a:solidFill>
                <a:schemeClr val="bg1">
                  <a:lumMod val="95000"/>
                </a:schemeClr>
              </a:solidFill>
              <a:latin typeface="+mj-lt"/>
            </a:endParaRPr>
          </a:p>
        </p:txBody>
      </p:sp>
      <p:sp>
        <p:nvSpPr>
          <p:cNvPr id="17" name="TextBox 16">
            <a:extLst>
              <a:ext uri="{FF2B5EF4-FFF2-40B4-BE49-F238E27FC236}">
                <a16:creationId xmlns:a16="http://schemas.microsoft.com/office/drawing/2014/main" id="{C9162CF8-4875-5D67-F995-0EB9BB59974B}"/>
              </a:ext>
            </a:extLst>
          </p:cNvPr>
          <p:cNvSpPr txBox="1"/>
          <p:nvPr/>
        </p:nvSpPr>
        <p:spPr>
          <a:xfrm>
            <a:off x="388557" y="3029846"/>
            <a:ext cx="1360449" cy="646331"/>
          </a:xfrm>
          <a:prstGeom prst="rect">
            <a:avLst/>
          </a:prstGeom>
          <a:noFill/>
        </p:spPr>
        <p:txBody>
          <a:bodyPr wrap="square" rtlCol="0">
            <a:spAutoFit/>
          </a:bodyPr>
          <a:lstStyle/>
          <a:p>
            <a:r>
              <a:rPr lang="en-US" b="1"/>
              <a:t>Typical practice </a:t>
            </a:r>
          </a:p>
        </p:txBody>
      </p:sp>
      <p:sp>
        <p:nvSpPr>
          <p:cNvPr id="18" name="TextBox 17">
            <a:extLst>
              <a:ext uri="{FF2B5EF4-FFF2-40B4-BE49-F238E27FC236}">
                <a16:creationId xmlns:a16="http://schemas.microsoft.com/office/drawing/2014/main" id="{B39411DB-5C93-A9C7-8B84-A71FFE17400B}"/>
              </a:ext>
            </a:extLst>
          </p:cNvPr>
          <p:cNvSpPr txBox="1"/>
          <p:nvPr/>
        </p:nvSpPr>
        <p:spPr>
          <a:xfrm>
            <a:off x="439504" y="4315133"/>
            <a:ext cx="1503185" cy="646331"/>
          </a:xfrm>
          <a:prstGeom prst="rect">
            <a:avLst/>
          </a:prstGeom>
          <a:noFill/>
        </p:spPr>
        <p:txBody>
          <a:bodyPr wrap="square" rtlCol="0">
            <a:spAutoFit/>
          </a:bodyPr>
          <a:lstStyle/>
          <a:p>
            <a:r>
              <a:rPr lang="en-US" b="1"/>
              <a:t>SAFE Firearm </a:t>
            </a:r>
          </a:p>
        </p:txBody>
      </p:sp>
      <p:sp>
        <p:nvSpPr>
          <p:cNvPr id="3" name="Rectangle 2">
            <a:extLst>
              <a:ext uri="{FF2B5EF4-FFF2-40B4-BE49-F238E27FC236}">
                <a16:creationId xmlns:a16="http://schemas.microsoft.com/office/drawing/2014/main" id="{C8ECE889-6278-2F41-B121-63D18B2B70FD}"/>
              </a:ext>
            </a:extLst>
          </p:cNvPr>
          <p:cNvSpPr/>
          <p:nvPr/>
        </p:nvSpPr>
        <p:spPr>
          <a:xfrm>
            <a:off x="8112768" y="5335405"/>
            <a:ext cx="3032185" cy="951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#3 Kids are injured with guns outside their own home</a:t>
            </a:r>
            <a:endParaRPr lang="en-US">
              <a:solidFill>
                <a:schemeClr val="bg1">
                  <a:lumMod val="95000"/>
                </a:schemeClr>
              </a:solidFill>
              <a:latin typeface="+mj-lt"/>
            </a:endParaRPr>
          </a:p>
        </p:txBody>
      </p:sp>
    </p:spTree>
    <p:extLst>
      <p:ext uri="{BB962C8B-B14F-4D97-AF65-F5344CB8AC3E}">
        <p14:creationId xmlns:p14="http://schemas.microsoft.com/office/powerpoint/2010/main" val="3101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4" grpId="0" animBg="1"/>
      <p:bldGraphic spid="7" grpId="0">
        <p:bldAsOne/>
      </p:bldGraphic>
      <p:bldP spid="10" grpId="0" animBg="1"/>
      <p:bldP spid="16"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Arrow Connector 5">
            <a:extLst>
              <a:ext uri="{FF2B5EF4-FFF2-40B4-BE49-F238E27FC236}">
                <a16:creationId xmlns:a16="http://schemas.microsoft.com/office/drawing/2014/main" id="{D573D67A-051B-4D7B-8516-88ADDC1EC890}"/>
              </a:ext>
            </a:extLst>
          </p:cNvPr>
          <p:cNvCxnSpPr/>
          <p:nvPr/>
        </p:nvCxnSpPr>
        <p:spPr>
          <a:xfrm>
            <a:off x="1380502" y="3454234"/>
            <a:ext cx="9060873" cy="0"/>
          </a:xfrm>
          <a:prstGeom prst="straightConnector1">
            <a:avLst/>
          </a:prstGeom>
          <a:ln w="123825">
            <a:gradFill>
              <a:gsLst>
                <a:gs pos="48000">
                  <a:schemeClr val="accent4">
                    <a:alpha val="56000"/>
                  </a:schemeClr>
                </a:gs>
                <a:gs pos="0">
                  <a:schemeClr val="accent1">
                    <a:lumMod val="5000"/>
                    <a:lumOff val="95000"/>
                  </a:schemeClr>
                </a:gs>
                <a:gs pos="25000">
                  <a:srgbClr val="FFFF00"/>
                </a:gs>
                <a:gs pos="100000">
                  <a:srgbClr val="FF0000"/>
                </a:gs>
              </a:gsLst>
              <a:lin ang="60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18152E5-69F1-4AC7-AA3A-5746E60ED5CF}"/>
              </a:ext>
            </a:extLst>
          </p:cNvPr>
          <p:cNvSpPr txBox="1"/>
          <p:nvPr/>
        </p:nvSpPr>
        <p:spPr>
          <a:xfrm>
            <a:off x="988616" y="2563584"/>
            <a:ext cx="2185060" cy="523220"/>
          </a:xfrm>
          <a:prstGeom prst="rect">
            <a:avLst/>
          </a:prstGeom>
          <a:noFill/>
        </p:spPr>
        <p:txBody>
          <a:bodyPr wrap="square" rtlCol="0">
            <a:spAutoFit/>
          </a:bodyPr>
          <a:lstStyle/>
          <a:p>
            <a:r>
              <a:rPr lang="en-US" sz="2800"/>
              <a:t>Least Safe</a:t>
            </a:r>
          </a:p>
        </p:txBody>
      </p:sp>
      <p:sp>
        <p:nvSpPr>
          <p:cNvPr id="8" name="TextBox 7">
            <a:extLst>
              <a:ext uri="{FF2B5EF4-FFF2-40B4-BE49-F238E27FC236}">
                <a16:creationId xmlns:a16="http://schemas.microsoft.com/office/drawing/2014/main" id="{2B5F9418-1533-4D84-8A93-37DBE5F41905}"/>
              </a:ext>
            </a:extLst>
          </p:cNvPr>
          <p:cNvSpPr txBox="1"/>
          <p:nvPr/>
        </p:nvSpPr>
        <p:spPr>
          <a:xfrm>
            <a:off x="9111340" y="2620199"/>
            <a:ext cx="1874322" cy="523220"/>
          </a:xfrm>
          <a:prstGeom prst="rect">
            <a:avLst/>
          </a:prstGeom>
          <a:noFill/>
        </p:spPr>
        <p:txBody>
          <a:bodyPr wrap="square" rtlCol="0">
            <a:spAutoFit/>
          </a:bodyPr>
          <a:lstStyle/>
          <a:p>
            <a:r>
              <a:rPr lang="en-US" sz="2800">
                <a:latin typeface="+mj-lt"/>
              </a:rPr>
              <a:t>Most Safe</a:t>
            </a:r>
          </a:p>
        </p:txBody>
      </p:sp>
      <p:sp>
        <p:nvSpPr>
          <p:cNvPr id="9" name="Star: 7 Points 8">
            <a:extLst>
              <a:ext uri="{FF2B5EF4-FFF2-40B4-BE49-F238E27FC236}">
                <a16:creationId xmlns:a16="http://schemas.microsoft.com/office/drawing/2014/main" id="{2D789E48-6ACC-4820-B410-34187CFEC89B}"/>
              </a:ext>
            </a:extLst>
          </p:cNvPr>
          <p:cNvSpPr/>
          <p:nvPr/>
        </p:nvSpPr>
        <p:spPr>
          <a:xfrm>
            <a:off x="8861956" y="3602679"/>
            <a:ext cx="3039594" cy="2552490"/>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mj-lt"/>
            </a:endParaRPr>
          </a:p>
          <a:p>
            <a:pPr algn="ctr"/>
            <a:r>
              <a:rPr lang="en-US" b="1">
                <a:solidFill>
                  <a:schemeClr val="tx1"/>
                </a:solidFill>
                <a:latin typeface="+mj-lt"/>
              </a:rPr>
              <a:t>Locked, unloaded, ammo locked and stored separately</a:t>
            </a:r>
          </a:p>
        </p:txBody>
      </p:sp>
      <p:sp>
        <p:nvSpPr>
          <p:cNvPr id="11" name="Arrow: Right 10">
            <a:extLst>
              <a:ext uri="{FF2B5EF4-FFF2-40B4-BE49-F238E27FC236}">
                <a16:creationId xmlns:a16="http://schemas.microsoft.com/office/drawing/2014/main" id="{0518DEE8-AE1F-49F6-A091-2DA3D70B13BD}"/>
              </a:ext>
            </a:extLst>
          </p:cNvPr>
          <p:cNvSpPr/>
          <p:nvPr/>
        </p:nvSpPr>
        <p:spPr>
          <a:xfrm>
            <a:off x="3644899" y="2108001"/>
            <a:ext cx="3993900" cy="1197789"/>
          </a:xfrm>
          <a:prstGeom prst="rightArrow">
            <a:avLst/>
          </a:prstGeom>
          <a:solidFill>
            <a:schemeClr val="bg2"/>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mj-lt"/>
              </a:rPr>
              <a:t>Move parents to safest option they will accept</a:t>
            </a:r>
          </a:p>
        </p:txBody>
      </p:sp>
      <p:sp>
        <p:nvSpPr>
          <p:cNvPr id="14" name="Title 3">
            <a:extLst>
              <a:ext uri="{FF2B5EF4-FFF2-40B4-BE49-F238E27FC236}">
                <a16:creationId xmlns:a16="http://schemas.microsoft.com/office/drawing/2014/main" id="{2DCFE474-EF51-43D7-913D-AEC715B63203}"/>
              </a:ext>
            </a:extLst>
          </p:cNvPr>
          <p:cNvSpPr txBox="1">
            <a:spLocks/>
          </p:cNvSpPr>
          <p:nvPr/>
        </p:nvSpPr>
        <p:spPr>
          <a:xfrm>
            <a:off x="1101439" y="493319"/>
            <a:ext cx="9601196" cy="130386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3600" b="1"/>
              <a:t>What do you mean by harm reduction? </a:t>
            </a:r>
            <a:br>
              <a:rPr lang="en-US" sz="3600" b="1"/>
            </a:br>
            <a:r>
              <a:rPr lang="en-US" sz="3600" i="1"/>
              <a:t>AAP calls this “Good, Better, Best”</a:t>
            </a:r>
          </a:p>
        </p:txBody>
      </p:sp>
      <p:sp>
        <p:nvSpPr>
          <p:cNvPr id="17" name="Multiplication Sign 16">
            <a:extLst>
              <a:ext uri="{FF2B5EF4-FFF2-40B4-BE49-F238E27FC236}">
                <a16:creationId xmlns:a16="http://schemas.microsoft.com/office/drawing/2014/main" id="{DC86AD55-B31F-4A3C-ACD9-F0D472793B90}"/>
              </a:ext>
            </a:extLst>
          </p:cNvPr>
          <p:cNvSpPr/>
          <p:nvPr/>
        </p:nvSpPr>
        <p:spPr>
          <a:xfrm>
            <a:off x="290448" y="3207285"/>
            <a:ext cx="3354451" cy="3412502"/>
          </a:xfrm>
          <a:prstGeom prst="mathMultiply">
            <a:avLst>
              <a:gd name="adj1" fmla="val 2959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mj-lt"/>
              </a:rPr>
              <a:t>Loaded, unlocked </a:t>
            </a:r>
          </a:p>
          <a:p>
            <a:pPr algn="ctr"/>
            <a:r>
              <a:rPr lang="en-US" b="1">
                <a:solidFill>
                  <a:schemeClr val="tx1"/>
                </a:solidFill>
                <a:latin typeface="+mj-lt"/>
              </a:rPr>
              <a:t>firearm next </a:t>
            </a:r>
          </a:p>
          <a:p>
            <a:pPr algn="ctr"/>
            <a:r>
              <a:rPr lang="en-US" b="1">
                <a:solidFill>
                  <a:schemeClr val="tx1"/>
                </a:solidFill>
                <a:latin typeface="+mj-lt"/>
              </a:rPr>
              <a:t>to parent’s bed</a:t>
            </a:r>
          </a:p>
        </p:txBody>
      </p:sp>
      <p:sp>
        <p:nvSpPr>
          <p:cNvPr id="19" name="Rectangle: Rounded Corners 18">
            <a:extLst>
              <a:ext uri="{FF2B5EF4-FFF2-40B4-BE49-F238E27FC236}">
                <a16:creationId xmlns:a16="http://schemas.microsoft.com/office/drawing/2014/main" id="{60A6064C-432B-4E75-93FA-C1D6B268116E}"/>
              </a:ext>
            </a:extLst>
          </p:cNvPr>
          <p:cNvSpPr/>
          <p:nvPr/>
        </p:nvSpPr>
        <p:spPr>
          <a:xfrm>
            <a:off x="6350325" y="3882178"/>
            <a:ext cx="1800105" cy="2094071"/>
          </a:xfrm>
          <a:prstGeom prst="roundRect">
            <a:avLst/>
          </a:prstGeom>
          <a:solidFill>
            <a:schemeClr val="accent5">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a:solidFill>
                  <a:schemeClr val="tx1"/>
                </a:solidFill>
                <a:latin typeface="+mj-lt"/>
              </a:rPr>
              <a:t>Firearm in a combo safe (kid doesn’t know combo), loaded</a:t>
            </a:r>
          </a:p>
        </p:txBody>
      </p:sp>
      <p:sp>
        <p:nvSpPr>
          <p:cNvPr id="20" name="Rectangle: Rounded Corners 19">
            <a:extLst>
              <a:ext uri="{FF2B5EF4-FFF2-40B4-BE49-F238E27FC236}">
                <a16:creationId xmlns:a16="http://schemas.microsoft.com/office/drawing/2014/main" id="{05BE918C-9EA4-4693-8349-C41E5DD578CF}"/>
              </a:ext>
            </a:extLst>
          </p:cNvPr>
          <p:cNvSpPr/>
          <p:nvPr/>
        </p:nvSpPr>
        <p:spPr>
          <a:xfrm>
            <a:off x="3838694" y="3882184"/>
            <a:ext cx="1800105" cy="2094072"/>
          </a:xfrm>
          <a:prstGeom prst="roundRect">
            <a:avLst/>
          </a:prstGeom>
          <a:solidFill>
            <a:schemeClr val="accent4">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a:solidFill>
                  <a:schemeClr val="tx1"/>
                </a:solidFill>
                <a:latin typeface="+mj-lt"/>
              </a:rPr>
              <a:t>Firearm unlocked and unloaded; ammo available</a:t>
            </a:r>
          </a:p>
        </p:txBody>
      </p:sp>
    </p:spTree>
    <p:extLst>
      <p:ext uri="{BB962C8B-B14F-4D97-AF65-F5344CB8AC3E}">
        <p14:creationId xmlns:p14="http://schemas.microsoft.com/office/powerpoint/2010/main" val="439551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0E673-A42E-31C6-AEE7-15B02D1292A7}"/>
              </a:ext>
            </a:extLst>
          </p:cNvPr>
          <p:cNvSpPr>
            <a:spLocks noGrp="1"/>
          </p:cNvSpPr>
          <p:nvPr>
            <p:ph type="title"/>
          </p:nvPr>
        </p:nvSpPr>
        <p:spPr/>
        <p:txBody>
          <a:bodyPr/>
          <a:lstStyle/>
          <a:p>
            <a:r>
              <a:rPr lang="en-US"/>
              <a:t>How to have the conversation</a:t>
            </a:r>
          </a:p>
        </p:txBody>
      </p:sp>
      <p:sp>
        <p:nvSpPr>
          <p:cNvPr id="3" name="Text Placeholder 2">
            <a:extLst>
              <a:ext uri="{FF2B5EF4-FFF2-40B4-BE49-F238E27FC236}">
                <a16:creationId xmlns:a16="http://schemas.microsoft.com/office/drawing/2014/main" id="{66665D11-6442-AEE1-FDBC-35444F1510E1}"/>
              </a:ext>
            </a:extLst>
          </p:cNvPr>
          <p:cNvSpPr>
            <a:spLocks noGrp="1"/>
          </p:cNvSpPr>
          <p:nvPr>
            <p:ph type="body" idx="1"/>
          </p:nvPr>
        </p:nvSpPr>
        <p:spPr/>
        <p:txBody>
          <a:bodyPr>
            <a:normAutofit fontScale="92500" lnSpcReduction="10000"/>
          </a:bodyPr>
          <a:lstStyle/>
          <a:p>
            <a:r>
              <a:rPr lang="en-US" sz="2400">
                <a:solidFill>
                  <a:schemeClr val="tx1"/>
                </a:solidFill>
              </a:rPr>
              <a:t>“I'll be honest, I was kind of nervous when we started to talk about this with families. But I think families have been a lot more interested and a lot more open to it than I expected.”</a:t>
            </a:r>
          </a:p>
          <a:p>
            <a:r>
              <a:rPr lang="en-US"/>
              <a:t>KP Colorado Pediatric Clinician </a:t>
            </a:r>
          </a:p>
        </p:txBody>
      </p:sp>
    </p:spTree>
    <p:extLst>
      <p:ext uri="{BB962C8B-B14F-4D97-AF65-F5344CB8AC3E}">
        <p14:creationId xmlns:p14="http://schemas.microsoft.com/office/powerpoint/2010/main" val="497403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B2BC2A-4EF4-4DDC-AADE-4F8BB4DD5445}"/>
              </a:ext>
            </a:extLst>
          </p:cNvPr>
          <p:cNvSpPr>
            <a:spLocks noGrp="1"/>
          </p:cNvSpPr>
          <p:nvPr>
            <p:ph idx="1"/>
          </p:nvPr>
        </p:nvSpPr>
        <p:spPr>
          <a:xfrm>
            <a:off x="1192066" y="1848465"/>
            <a:ext cx="9872871" cy="4342785"/>
          </a:xfrm>
        </p:spPr>
        <p:txBody>
          <a:bodyPr>
            <a:normAutofit fontScale="85000" lnSpcReduction="20000"/>
          </a:bodyPr>
          <a:lstStyle/>
          <a:p>
            <a:pPr marL="628650" indent="-582613">
              <a:spcAft>
                <a:spcPts val="1200"/>
              </a:spcAft>
              <a:tabLst>
                <a:tab pos="457200" algn="l"/>
              </a:tabLst>
            </a:pPr>
            <a:r>
              <a:rPr lang="en-US" sz="3000">
                <a:solidFill>
                  <a:schemeClr val="tx1"/>
                </a:solidFill>
              </a:rPr>
              <a:t>Non-judgement </a:t>
            </a:r>
          </a:p>
          <a:p>
            <a:pPr marL="628650" indent="-582613">
              <a:spcAft>
                <a:spcPts val="1200"/>
              </a:spcAft>
              <a:tabLst>
                <a:tab pos="457200" algn="l"/>
              </a:tabLst>
            </a:pPr>
            <a:r>
              <a:rPr lang="en-US" sz="3000">
                <a:solidFill>
                  <a:schemeClr val="tx1"/>
                </a:solidFill>
              </a:rPr>
              <a:t>Normalize firearm safety by nesting it with other safety issues</a:t>
            </a:r>
          </a:p>
          <a:p>
            <a:pPr marL="628650" indent="-582613">
              <a:spcAft>
                <a:spcPts val="1200"/>
              </a:spcAft>
              <a:tabLst>
                <a:tab pos="457200" algn="l"/>
              </a:tabLst>
            </a:pPr>
            <a:r>
              <a:rPr lang="en-US" sz="3000">
                <a:solidFill>
                  <a:schemeClr val="tx1"/>
                </a:solidFill>
              </a:rPr>
              <a:t>Cable locks *</a:t>
            </a:r>
            <a:r>
              <a:rPr lang="en-US" sz="3000" b="1">
                <a:solidFill>
                  <a:schemeClr val="tx1"/>
                </a:solidFill>
              </a:rPr>
              <a:t>offered* </a:t>
            </a:r>
            <a:r>
              <a:rPr lang="en-US" sz="3000">
                <a:solidFill>
                  <a:schemeClr val="tx1"/>
                </a:solidFill>
              </a:rPr>
              <a:t>to everyone</a:t>
            </a:r>
          </a:p>
          <a:p>
            <a:pPr marL="1177290" lvl="3" indent="-582613">
              <a:spcAft>
                <a:spcPts val="1200"/>
              </a:spcAft>
              <a:buFont typeface="Corbel" panose="020B0503020204020204" pitchFamily="34" charset="0"/>
              <a:buChar char="―"/>
              <a:tabLst>
                <a:tab pos="457200" algn="l"/>
              </a:tabLst>
            </a:pPr>
            <a:r>
              <a:rPr lang="en-US" sz="2600">
                <a:solidFill>
                  <a:schemeClr val="tx1"/>
                </a:solidFill>
              </a:rPr>
              <a:t>Some won’t take them if there are other storage options available (e.g., safes)</a:t>
            </a:r>
          </a:p>
          <a:p>
            <a:pPr marL="1177290" lvl="3" indent="-582613">
              <a:spcAft>
                <a:spcPts val="1200"/>
              </a:spcAft>
              <a:buFont typeface="Corbel" panose="020B0503020204020204" pitchFamily="34" charset="0"/>
              <a:buChar char="―"/>
              <a:tabLst>
                <a:tab pos="457200" algn="l"/>
              </a:tabLst>
            </a:pPr>
            <a:r>
              <a:rPr lang="en-US" sz="2600">
                <a:solidFill>
                  <a:schemeClr val="tx1"/>
                </a:solidFill>
              </a:rPr>
              <a:t>Presence of cable locks helps with the conversation!  </a:t>
            </a:r>
          </a:p>
          <a:p>
            <a:pPr marL="628650" indent="-582613">
              <a:lnSpc>
                <a:spcPct val="100000"/>
              </a:lnSpc>
              <a:spcAft>
                <a:spcPts val="1200"/>
              </a:spcAft>
              <a:buFont typeface="Arial" panose="020B0604020202020204" pitchFamily="34" charset="0"/>
              <a:buChar char="•"/>
              <a:tabLst>
                <a:tab pos="457200" algn="l"/>
              </a:tabLst>
            </a:pPr>
            <a:r>
              <a:rPr lang="en-US" sz="3000">
                <a:solidFill>
                  <a:schemeClr val="tx1"/>
                </a:solidFill>
              </a:rPr>
              <a:t>Emphasize with non-owners – “it is important to talk with those who supervise your children in other places (e.g., family or neighbors) about firearm storage.”</a:t>
            </a:r>
          </a:p>
          <a:p>
            <a:endParaRPr lang="en-US" sz="2400">
              <a:solidFill>
                <a:schemeClr val="tx1"/>
              </a:solidFill>
            </a:endParaRPr>
          </a:p>
        </p:txBody>
      </p:sp>
      <p:sp>
        <p:nvSpPr>
          <p:cNvPr id="4" name="Title 3">
            <a:extLst>
              <a:ext uri="{FF2B5EF4-FFF2-40B4-BE49-F238E27FC236}">
                <a16:creationId xmlns:a16="http://schemas.microsoft.com/office/drawing/2014/main" id="{C125568E-2A4B-F927-A7C5-E6BA857BCD66}"/>
              </a:ext>
            </a:extLst>
          </p:cNvPr>
          <p:cNvSpPr txBox="1">
            <a:spLocks/>
          </p:cNvSpPr>
          <p:nvPr/>
        </p:nvSpPr>
        <p:spPr>
          <a:xfrm>
            <a:off x="617626" y="470292"/>
            <a:ext cx="10653434" cy="130386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3600" b="1"/>
              <a:t>The 1-minute conversation</a:t>
            </a:r>
          </a:p>
          <a:p>
            <a:pPr algn="ctr"/>
            <a:r>
              <a:rPr lang="en-US" sz="3600" i="1"/>
              <a:t>The Basics </a:t>
            </a:r>
          </a:p>
        </p:txBody>
      </p:sp>
    </p:spTree>
    <p:extLst>
      <p:ext uri="{BB962C8B-B14F-4D97-AF65-F5344CB8AC3E}">
        <p14:creationId xmlns:p14="http://schemas.microsoft.com/office/powerpoint/2010/main" val="4077561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BE0ED-9E23-22AA-2804-723C4BDF21D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C6105EF-3DDA-C62F-96E1-5F3FD280F972}"/>
              </a:ext>
            </a:extLst>
          </p:cNvPr>
          <p:cNvSpPr txBox="1">
            <a:spLocks/>
          </p:cNvSpPr>
          <p:nvPr/>
        </p:nvSpPr>
        <p:spPr>
          <a:xfrm>
            <a:off x="621482" y="21292"/>
            <a:ext cx="10653434" cy="130386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4A66AC"/>
                </a:solidFill>
                <a:effectLst/>
                <a:uLnTx/>
                <a:uFillTx/>
                <a:ea typeface="+mj-ea"/>
                <a:cs typeface="+mj-cs"/>
              </a:rPr>
              <a:t>The 1-minute conversation: </a:t>
            </a:r>
            <a:r>
              <a:rPr kumimoji="0" lang="en-US" sz="3600" b="1" i="0" u="none" strike="noStrike" kern="1200" cap="none" spc="0" normalizeH="0" baseline="0" noProof="0">
                <a:ln>
                  <a:noFill/>
                </a:ln>
                <a:solidFill>
                  <a:srgbClr val="FF0000"/>
                </a:solidFill>
                <a:effectLst/>
                <a:uLnTx/>
                <a:uFillTx/>
                <a:ea typeface="+mj-ea"/>
                <a:cs typeface="+mj-cs"/>
              </a:rPr>
              <a:t>C.A.R.E.</a:t>
            </a:r>
          </a:p>
        </p:txBody>
      </p:sp>
      <p:sp>
        <p:nvSpPr>
          <p:cNvPr id="40" name="Rectangle: Rounded Corners 39">
            <a:extLst>
              <a:ext uri="{FF2B5EF4-FFF2-40B4-BE49-F238E27FC236}">
                <a16:creationId xmlns:a16="http://schemas.microsoft.com/office/drawing/2014/main" id="{D1DDD8C4-506D-64DF-D35D-247C96354194}"/>
              </a:ext>
            </a:extLst>
          </p:cNvPr>
          <p:cNvSpPr/>
          <p:nvPr/>
        </p:nvSpPr>
        <p:spPr>
          <a:xfrm>
            <a:off x="1665790" y="2454281"/>
            <a:ext cx="5492415" cy="1238694"/>
          </a:xfrm>
          <a:prstGeom prst="roundRect">
            <a:avLst/>
          </a:prstGeom>
          <a:solidFill>
            <a:srgbClr val="96DCF8"/>
          </a:solidFill>
          <a:ln>
            <a:solidFill>
              <a:schemeClr val="tx1"/>
            </a:solidFill>
          </a:ln>
        </p:spPr>
        <p:style>
          <a:lnRef idx="2">
            <a:schemeClr val="accent1"/>
          </a:lnRef>
          <a:fillRef idx="1">
            <a:schemeClr val="lt1"/>
          </a:fillRef>
          <a:effectRef idx="0">
            <a:schemeClr val="accent1"/>
          </a:effectRef>
          <a:fontRef idx="minor">
            <a:schemeClr val="dk1"/>
          </a:fontRef>
        </p:style>
        <p:txBody>
          <a:bodyPr spcFirstLastPara="0" vert="horz" wrap="square" lIns="731520" tIns="91440" rIns="91440" bIns="91440" numCol="1" spcCol="1270" anchor="ctr" anchorCtr="1">
            <a:noAutofit/>
          </a:bodyPr>
          <a:lstStyle/>
          <a:p>
            <a:pPr marL="0" lvl="0" indent="0" defTabSz="311150">
              <a:lnSpc>
                <a:spcPct val="90000"/>
              </a:lnSpc>
              <a:spcBef>
                <a:spcPct val="0"/>
              </a:spcBef>
              <a:spcAft>
                <a:spcPct val="35000"/>
              </a:spcAft>
              <a:buNone/>
            </a:pPr>
            <a:endParaRPr lang="en-US" sz="1200" kern="1200">
              <a:latin typeface="Avenir Next LT Pro" panose="020B0504020202020204" pitchFamily="34" charset="0"/>
            </a:endParaRPr>
          </a:p>
        </p:txBody>
      </p:sp>
      <p:sp>
        <p:nvSpPr>
          <p:cNvPr id="41" name="Rectangle: Rounded Corners 40">
            <a:extLst>
              <a:ext uri="{FF2B5EF4-FFF2-40B4-BE49-F238E27FC236}">
                <a16:creationId xmlns:a16="http://schemas.microsoft.com/office/drawing/2014/main" id="{8A72E1E0-C471-7969-FB89-3F216566D09F}"/>
              </a:ext>
            </a:extLst>
          </p:cNvPr>
          <p:cNvSpPr/>
          <p:nvPr/>
        </p:nvSpPr>
        <p:spPr>
          <a:xfrm>
            <a:off x="1680201" y="3794422"/>
            <a:ext cx="5492415" cy="1238694"/>
          </a:xfrm>
          <a:prstGeom prst="roundRect">
            <a:avLst/>
          </a:prstGeom>
          <a:solidFill>
            <a:srgbClr val="CFF9DF"/>
          </a:solidFill>
          <a:ln>
            <a:solidFill>
              <a:schemeClr val="tx1"/>
            </a:solidFill>
          </a:ln>
        </p:spPr>
        <p:style>
          <a:lnRef idx="2">
            <a:schemeClr val="accent1"/>
          </a:lnRef>
          <a:fillRef idx="1">
            <a:schemeClr val="lt1"/>
          </a:fillRef>
          <a:effectRef idx="0">
            <a:schemeClr val="accent1"/>
          </a:effectRef>
          <a:fontRef idx="minor">
            <a:schemeClr val="dk1"/>
          </a:fontRef>
        </p:style>
        <p:txBody>
          <a:bodyPr spcFirstLastPara="0" vert="horz" wrap="square" lIns="731520" tIns="91440" rIns="91440" bIns="91440" numCol="1" spcCol="1270" anchor="ctr" anchorCtr="1">
            <a:noAutofit/>
          </a:bodyPr>
          <a:lstStyle/>
          <a:p>
            <a:pPr marL="0" lvl="0" indent="0" defTabSz="311150">
              <a:lnSpc>
                <a:spcPct val="90000"/>
              </a:lnSpc>
              <a:spcBef>
                <a:spcPct val="0"/>
              </a:spcBef>
              <a:spcAft>
                <a:spcPct val="35000"/>
              </a:spcAft>
              <a:buNone/>
            </a:pPr>
            <a:endParaRPr lang="en-US" sz="1200" kern="1200">
              <a:latin typeface="Avenir Next LT Pro" panose="020B0504020202020204" pitchFamily="34" charset="0"/>
            </a:endParaRPr>
          </a:p>
        </p:txBody>
      </p:sp>
      <p:sp>
        <p:nvSpPr>
          <p:cNvPr id="42" name="Rectangle: Rounded Corners 41">
            <a:extLst>
              <a:ext uri="{FF2B5EF4-FFF2-40B4-BE49-F238E27FC236}">
                <a16:creationId xmlns:a16="http://schemas.microsoft.com/office/drawing/2014/main" id="{D3D86C45-0B5B-9B51-E9EA-B66026653AD5}"/>
              </a:ext>
            </a:extLst>
          </p:cNvPr>
          <p:cNvSpPr/>
          <p:nvPr/>
        </p:nvSpPr>
        <p:spPr>
          <a:xfrm>
            <a:off x="1680201" y="5137632"/>
            <a:ext cx="5492415" cy="1238694"/>
          </a:xfrm>
          <a:prstGeom prst="roundRect">
            <a:avLst/>
          </a:prstGeom>
          <a:solidFill>
            <a:srgbClr val="FFEBAB"/>
          </a:solidFill>
          <a:ln>
            <a:solidFill>
              <a:schemeClr val="tx1"/>
            </a:solidFill>
          </a:ln>
        </p:spPr>
        <p:style>
          <a:lnRef idx="2">
            <a:schemeClr val="accent1"/>
          </a:lnRef>
          <a:fillRef idx="1">
            <a:schemeClr val="lt1"/>
          </a:fillRef>
          <a:effectRef idx="0">
            <a:schemeClr val="accent1"/>
          </a:effectRef>
          <a:fontRef idx="minor">
            <a:schemeClr val="dk1"/>
          </a:fontRef>
        </p:style>
        <p:txBody>
          <a:bodyPr spcFirstLastPara="0" vert="horz" wrap="square" lIns="731520" tIns="91440" rIns="91440" bIns="91440" numCol="1" spcCol="1270" anchor="ctr" anchorCtr="1">
            <a:noAutofit/>
          </a:bodyPr>
          <a:lstStyle/>
          <a:p>
            <a:pPr marL="0" lvl="0" indent="0" defTabSz="311150">
              <a:lnSpc>
                <a:spcPct val="90000"/>
              </a:lnSpc>
              <a:spcBef>
                <a:spcPct val="0"/>
              </a:spcBef>
              <a:spcAft>
                <a:spcPct val="35000"/>
              </a:spcAft>
              <a:buNone/>
            </a:pPr>
            <a:endParaRPr lang="en-US" sz="1200" kern="1200">
              <a:latin typeface="Avenir Next LT Pro" panose="020B0504020202020204" pitchFamily="34" charset="0"/>
            </a:endParaRPr>
          </a:p>
        </p:txBody>
      </p:sp>
      <p:sp>
        <p:nvSpPr>
          <p:cNvPr id="43" name="Rectangle 42">
            <a:extLst>
              <a:ext uri="{FF2B5EF4-FFF2-40B4-BE49-F238E27FC236}">
                <a16:creationId xmlns:a16="http://schemas.microsoft.com/office/drawing/2014/main" id="{01182CF7-0E9F-EDDB-31E6-83E2033E9C2C}"/>
              </a:ext>
            </a:extLst>
          </p:cNvPr>
          <p:cNvSpPr/>
          <p:nvPr/>
        </p:nvSpPr>
        <p:spPr>
          <a:xfrm>
            <a:off x="443019" y="1072908"/>
            <a:ext cx="997389" cy="1446550"/>
          </a:xfrm>
          <a:prstGeom prst="rect">
            <a:avLst/>
          </a:prstGeom>
          <a:noFill/>
        </p:spPr>
        <p:txBody>
          <a:bodyPr wrap="none" lIns="91440" tIns="45720" rIns="91440" bIns="45720">
            <a:spAutoFit/>
          </a:bodyPr>
          <a:lstStyle/>
          <a:p>
            <a:pPr algn="ctr"/>
            <a:r>
              <a:rPr lang="en-US" sz="8800" b="1">
                <a:ln w="19050">
                  <a:solidFill>
                    <a:schemeClr val="tx1">
                      <a:lumMod val="95000"/>
                      <a:lumOff val="5000"/>
                    </a:schemeClr>
                  </a:solidFill>
                </a:ln>
                <a:solidFill>
                  <a:srgbClr val="F15A25"/>
                </a:solidFill>
                <a:effectLst>
                  <a:outerShdw blurRad="38100" dist="25400" dir="5400000" algn="ctr" rotWithShape="0">
                    <a:srgbClr val="6E747A">
                      <a:alpha val="43000"/>
                    </a:srgbClr>
                  </a:outerShdw>
                </a:effectLst>
                <a:latin typeface="Avenir Next LT Pro" panose="020B0504020202020204" pitchFamily="34" charset="0"/>
              </a:rPr>
              <a:t>C</a:t>
            </a:r>
          </a:p>
        </p:txBody>
      </p:sp>
      <p:sp>
        <p:nvSpPr>
          <p:cNvPr id="44" name="Rectangle 43">
            <a:extLst>
              <a:ext uri="{FF2B5EF4-FFF2-40B4-BE49-F238E27FC236}">
                <a16:creationId xmlns:a16="http://schemas.microsoft.com/office/drawing/2014/main" id="{708AA16B-1C7A-5A5C-5931-312CF7878340}"/>
              </a:ext>
            </a:extLst>
          </p:cNvPr>
          <p:cNvSpPr/>
          <p:nvPr/>
        </p:nvSpPr>
        <p:spPr>
          <a:xfrm>
            <a:off x="443019" y="2340275"/>
            <a:ext cx="1007007" cy="1446550"/>
          </a:xfrm>
          <a:prstGeom prst="rect">
            <a:avLst/>
          </a:prstGeom>
          <a:noFill/>
        </p:spPr>
        <p:txBody>
          <a:bodyPr wrap="none" lIns="91440" tIns="45720" rIns="91440" bIns="45720">
            <a:spAutoFit/>
          </a:bodyPr>
          <a:lstStyle/>
          <a:p>
            <a:pPr algn="ctr"/>
            <a:r>
              <a:rPr lang="en-US" sz="8800" b="1">
                <a:ln w="19050">
                  <a:solidFill>
                    <a:schemeClr val="tx1">
                      <a:lumMod val="95000"/>
                      <a:lumOff val="5000"/>
                    </a:schemeClr>
                  </a:solidFill>
                </a:ln>
                <a:solidFill>
                  <a:srgbClr val="00B0F0"/>
                </a:solidFill>
                <a:effectLst>
                  <a:outerShdw blurRad="38100" dist="25400" dir="5400000" algn="ctr" rotWithShape="0">
                    <a:srgbClr val="6E747A">
                      <a:alpha val="43000"/>
                    </a:srgbClr>
                  </a:outerShdw>
                </a:effectLst>
                <a:latin typeface="Avenir Next LT Pro" panose="020B0504020202020204" pitchFamily="34" charset="0"/>
              </a:rPr>
              <a:t>A</a:t>
            </a:r>
          </a:p>
        </p:txBody>
      </p:sp>
      <p:sp>
        <p:nvSpPr>
          <p:cNvPr id="45" name="Rectangle 44">
            <a:extLst>
              <a:ext uri="{FF2B5EF4-FFF2-40B4-BE49-F238E27FC236}">
                <a16:creationId xmlns:a16="http://schemas.microsoft.com/office/drawing/2014/main" id="{A5EF51D6-CBB5-56D4-8AD1-76DD8FBE69EC}"/>
              </a:ext>
            </a:extLst>
          </p:cNvPr>
          <p:cNvSpPr/>
          <p:nvPr/>
        </p:nvSpPr>
        <p:spPr>
          <a:xfrm>
            <a:off x="475078" y="3681557"/>
            <a:ext cx="933269" cy="1446550"/>
          </a:xfrm>
          <a:prstGeom prst="rect">
            <a:avLst/>
          </a:prstGeom>
          <a:noFill/>
        </p:spPr>
        <p:txBody>
          <a:bodyPr wrap="none" lIns="91440" tIns="45720" rIns="91440" bIns="45720">
            <a:spAutoFit/>
          </a:bodyPr>
          <a:lstStyle/>
          <a:p>
            <a:pPr algn="ctr"/>
            <a:r>
              <a:rPr lang="en-US" sz="8800" b="1">
                <a:ln w="19050">
                  <a:solidFill>
                    <a:schemeClr val="tx1">
                      <a:lumMod val="95000"/>
                      <a:lumOff val="5000"/>
                    </a:schemeClr>
                  </a:solidFill>
                </a:ln>
                <a:solidFill>
                  <a:srgbClr val="00B050"/>
                </a:solidFill>
                <a:effectLst>
                  <a:outerShdw blurRad="38100" dist="25400" dir="5400000" algn="ctr" rotWithShape="0">
                    <a:srgbClr val="6E747A">
                      <a:alpha val="43000"/>
                    </a:srgbClr>
                  </a:outerShdw>
                </a:effectLst>
                <a:latin typeface="Avenir Next LT Pro" panose="020B0504020202020204" pitchFamily="34" charset="0"/>
              </a:rPr>
              <a:t>R</a:t>
            </a:r>
          </a:p>
        </p:txBody>
      </p:sp>
      <p:sp>
        <p:nvSpPr>
          <p:cNvPr id="46" name="Rectangle 45">
            <a:extLst>
              <a:ext uri="{FF2B5EF4-FFF2-40B4-BE49-F238E27FC236}">
                <a16:creationId xmlns:a16="http://schemas.microsoft.com/office/drawing/2014/main" id="{EAE540E0-7723-8C6C-AA5A-9C5777126421}"/>
              </a:ext>
            </a:extLst>
          </p:cNvPr>
          <p:cNvSpPr/>
          <p:nvPr/>
        </p:nvSpPr>
        <p:spPr>
          <a:xfrm>
            <a:off x="505534" y="5048677"/>
            <a:ext cx="872355" cy="1446550"/>
          </a:xfrm>
          <a:prstGeom prst="rect">
            <a:avLst/>
          </a:prstGeom>
          <a:noFill/>
        </p:spPr>
        <p:txBody>
          <a:bodyPr wrap="none" lIns="91440" tIns="45720" rIns="91440" bIns="45720">
            <a:spAutoFit/>
          </a:bodyPr>
          <a:lstStyle/>
          <a:p>
            <a:pPr algn="ctr"/>
            <a:r>
              <a:rPr lang="en-US" sz="8800" b="1">
                <a:ln w="19050">
                  <a:solidFill>
                    <a:schemeClr val="tx1">
                      <a:lumMod val="95000"/>
                      <a:lumOff val="5000"/>
                    </a:schemeClr>
                  </a:solidFill>
                </a:ln>
                <a:solidFill>
                  <a:srgbClr val="FFC000"/>
                </a:solidFill>
                <a:effectLst>
                  <a:outerShdw blurRad="38100" dist="25400" dir="5400000" algn="ctr" rotWithShape="0">
                    <a:srgbClr val="6E747A">
                      <a:alpha val="43000"/>
                    </a:srgbClr>
                  </a:outerShdw>
                </a:effectLst>
                <a:latin typeface="Avenir Next LT Pro" panose="020B0504020202020204" pitchFamily="34" charset="0"/>
              </a:rPr>
              <a:t>E</a:t>
            </a:r>
          </a:p>
        </p:txBody>
      </p:sp>
      <p:sp>
        <p:nvSpPr>
          <p:cNvPr id="47" name="Freeform: Shape 8">
            <a:extLst>
              <a:ext uri="{FF2B5EF4-FFF2-40B4-BE49-F238E27FC236}">
                <a16:creationId xmlns:a16="http://schemas.microsoft.com/office/drawing/2014/main" id="{EDCF8E69-E919-D791-A22B-2174B6F96641}"/>
              </a:ext>
            </a:extLst>
          </p:cNvPr>
          <p:cNvSpPr/>
          <p:nvPr/>
        </p:nvSpPr>
        <p:spPr>
          <a:xfrm>
            <a:off x="1663873" y="1069016"/>
            <a:ext cx="5486135" cy="1303867"/>
          </a:xfrm>
          <a:prstGeom prst="roundRect">
            <a:avLst/>
          </a:prstGeom>
          <a:solidFill>
            <a:srgbClr val="F6C6AD"/>
          </a:solidFill>
          <a:ln>
            <a:solidFill>
              <a:schemeClr val="tx1"/>
            </a:solidFill>
          </a:ln>
        </p:spPr>
        <p:style>
          <a:lnRef idx="2">
            <a:schemeClr val="accent1"/>
          </a:lnRef>
          <a:fillRef idx="1">
            <a:schemeClr val="lt1"/>
          </a:fillRef>
          <a:effectRef idx="0">
            <a:schemeClr val="accent1"/>
          </a:effectRef>
          <a:fontRef idx="minor">
            <a:schemeClr val="dk1"/>
          </a:fontRef>
        </p:style>
        <p:txBody>
          <a:bodyPr spcFirstLastPara="0" vert="horz" wrap="square" lIns="731520" tIns="91440" rIns="91440" bIns="91440" numCol="1" spcCol="1270" anchor="ctr" anchorCtr="1">
            <a:noAutofit/>
          </a:bodyPr>
          <a:lstStyle/>
          <a:p>
            <a:pPr marL="57150" lvl="1" indent="-57150" defTabSz="222250">
              <a:lnSpc>
                <a:spcPct val="90000"/>
              </a:lnSpc>
              <a:spcBef>
                <a:spcPct val="0"/>
              </a:spcBef>
              <a:spcAft>
                <a:spcPct val="15000"/>
              </a:spcAft>
              <a:buNone/>
            </a:pPr>
            <a:endParaRPr lang="en-US" sz="1200" b="1" i="1">
              <a:latin typeface="+mj-lt"/>
            </a:endParaRPr>
          </a:p>
        </p:txBody>
      </p:sp>
      <p:pic>
        <p:nvPicPr>
          <p:cNvPr id="48" name="Graphic 47" descr="Speech with solid fill">
            <a:extLst>
              <a:ext uri="{FF2B5EF4-FFF2-40B4-BE49-F238E27FC236}">
                <a16:creationId xmlns:a16="http://schemas.microsoft.com/office/drawing/2014/main" id="{045F1F9A-E539-D587-FD4A-E9143D757AD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22517" y="1367493"/>
            <a:ext cx="869658" cy="832573"/>
          </a:xfrm>
          <a:prstGeom prst="roundRect">
            <a:avLst/>
          </a:prstGeom>
        </p:spPr>
      </p:pic>
      <p:pic>
        <p:nvPicPr>
          <p:cNvPr id="49" name="Graphic 48" descr="Exclamation mark with solid fill">
            <a:extLst>
              <a:ext uri="{FF2B5EF4-FFF2-40B4-BE49-F238E27FC236}">
                <a16:creationId xmlns:a16="http://schemas.microsoft.com/office/drawing/2014/main" id="{00E9EFF2-66B7-7EE7-F73D-0E7052807E7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40937" y="1584816"/>
            <a:ext cx="438942" cy="317972"/>
          </a:xfrm>
          <a:prstGeom prst="rect">
            <a:avLst/>
          </a:prstGeom>
        </p:spPr>
      </p:pic>
      <p:pic>
        <p:nvPicPr>
          <p:cNvPr id="50" name="Graphic 49" descr="Safe with solid fill">
            <a:extLst>
              <a:ext uri="{FF2B5EF4-FFF2-40B4-BE49-F238E27FC236}">
                <a16:creationId xmlns:a16="http://schemas.microsoft.com/office/drawing/2014/main" id="{C43564E9-FB57-19D6-3B3C-8E0C9889C9C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741140" y="4054094"/>
            <a:ext cx="719350" cy="719350"/>
          </a:xfrm>
          <a:prstGeom prst="rect">
            <a:avLst/>
          </a:prstGeom>
        </p:spPr>
      </p:pic>
      <p:grpSp>
        <p:nvGrpSpPr>
          <p:cNvPr id="51" name="Group 50">
            <a:extLst>
              <a:ext uri="{FF2B5EF4-FFF2-40B4-BE49-F238E27FC236}">
                <a16:creationId xmlns:a16="http://schemas.microsoft.com/office/drawing/2014/main" id="{8548CA19-4ECE-5A26-8947-769F472223A7}"/>
              </a:ext>
            </a:extLst>
          </p:cNvPr>
          <p:cNvGrpSpPr/>
          <p:nvPr/>
        </p:nvGrpSpPr>
        <p:grpSpPr>
          <a:xfrm>
            <a:off x="1784420" y="2630385"/>
            <a:ext cx="714143" cy="764486"/>
            <a:chOff x="5011509" y="2356185"/>
            <a:chExt cx="646693" cy="646693"/>
          </a:xfrm>
        </p:grpSpPr>
        <p:pic>
          <p:nvPicPr>
            <p:cNvPr id="52" name="Graphic 51" descr="Home with solid fill">
              <a:extLst>
                <a:ext uri="{FF2B5EF4-FFF2-40B4-BE49-F238E27FC236}">
                  <a16:creationId xmlns:a16="http://schemas.microsoft.com/office/drawing/2014/main" id="{D389C730-886F-73A6-1F9D-A63D043FC5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11509" y="2356185"/>
              <a:ext cx="646693" cy="646693"/>
            </a:xfrm>
            <a:prstGeom prst="rect">
              <a:avLst/>
            </a:prstGeom>
          </p:spPr>
        </p:pic>
        <p:pic>
          <p:nvPicPr>
            <p:cNvPr id="53" name="Graphic 52" descr="Key with solid fill">
              <a:extLst>
                <a:ext uri="{FF2B5EF4-FFF2-40B4-BE49-F238E27FC236}">
                  <a16:creationId xmlns:a16="http://schemas.microsoft.com/office/drawing/2014/main" id="{F34047F8-2AC3-2727-7FB7-EB6963E0D5D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8086016">
              <a:off x="5102829" y="2560023"/>
              <a:ext cx="440947" cy="440947"/>
            </a:xfrm>
            <a:prstGeom prst="rect">
              <a:avLst/>
            </a:prstGeom>
          </p:spPr>
        </p:pic>
      </p:grpSp>
      <p:grpSp>
        <p:nvGrpSpPr>
          <p:cNvPr id="54" name="Group 53">
            <a:extLst>
              <a:ext uri="{FF2B5EF4-FFF2-40B4-BE49-F238E27FC236}">
                <a16:creationId xmlns:a16="http://schemas.microsoft.com/office/drawing/2014/main" id="{E2565150-107D-CDE5-0523-F08B9CEBCEA4}"/>
              </a:ext>
            </a:extLst>
          </p:cNvPr>
          <p:cNvGrpSpPr/>
          <p:nvPr/>
        </p:nvGrpSpPr>
        <p:grpSpPr>
          <a:xfrm>
            <a:off x="1732310" y="5371533"/>
            <a:ext cx="856195" cy="751044"/>
            <a:chOff x="9620128" y="2360183"/>
            <a:chExt cx="743744" cy="651798"/>
          </a:xfrm>
          <a:solidFill>
            <a:srgbClr val="FFC000"/>
          </a:solidFill>
        </p:grpSpPr>
        <p:pic>
          <p:nvPicPr>
            <p:cNvPr id="55" name="Graphic 54" descr="Lock with solid fill">
              <a:extLst>
                <a:ext uri="{FF2B5EF4-FFF2-40B4-BE49-F238E27FC236}">
                  <a16:creationId xmlns:a16="http://schemas.microsoft.com/office/drawing/2014/main" id="{4AFE6401-0266-A46B-03B0-703C0506DA8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20128" y="2360183"/>
              <a:ext cx="642695" cy="642695"/>
            </a:xfrm>
            <a:prstGeom prst="rect">
              <a:avLst/>
            </a:prstGeom>
          </p:spPr>
        </p:pic>
        <p:pic>
          <p:nvPicPr>
            <p:cNvPr id="56" name="Graphic 55" descr="Shield Tick with solid fill">
              <a:extLst>
                <a:ext uri="{FF2B5EF4-FFF2-40B4-BE49-F238E27FC236}">
                  <a16:creationId xmlns:a16="http://schemas.microsoft.com/office/drawing/2014/main" id="{FA88693D-6B10-2D64-CD42-27ECAD93142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008744" y="2656853"/>
              <a:ext cx="355128" cy="355128"/>
            </a:xfrm>
            <a:prstGeom prst="rect">
              <a:avLst/>
            </a:prstGeom>
          </p:spPr>
        </p:pic>
      </p:grpSp>
      <p:sp>
        <p:nvSpPr>
          <p:cNvPr id="57" name="TextBox 56">
            <a:extLst>
              <a:ext uri="{FF2B5EF4-FFF2-40B4-BE49-F238E27FC236}">
                <a16:creationId xmlns:a16="http://schemas.microsoft.com/office/drawing/2014/main" id="{EAD33599-43F3-CE3C-F9A7-2C3C1CFB6C1F}"/>
              </a:ext>
            </a:extLst>
          </p:cNvPr>
          <p:cNvSpPr txBox="1"/>
          <p:nvPr/>
        </p:nvSpPr>
        <p:spPr>
          <a:xfrm>
            <a:off x="2536397" y="1128927"/>
            <a:ext cx="4572000" cy="1215717"/>
          </a:xfrm>
          <a:prstGeom prst="rect">
            <a:avLst/>
          </a:prstGeom>
          <a:noFill/>
        </p:spPr>
        <p:txBody>
          <a:bodyPr wrap="square">
            <a:spAutoFit/>
          </a:bodyPr>
          <a:lstStyle/>
          <a:p>
            <a:pPr algn="just">
              <a:spcAft>
                <a:spcPts val="600"/>
              </a:spcAft>
            </a:pPr>
            <a:r>
              <a:rPr lang="en-US" sz="2000" b="1" u="sng"/>
              <a:t>Concern for safety</a:t>
            </a:r>
          </a:p>
          <a:p>
            <a:pPr algn="just">
              <a:spcAft>
                <a:spcPts val="600"/>
              </a:spcAft>
            </a:pPr>
            <a:r>
              <a:rPr lang="en-US" sz="1600"/>
              <a:t>“Because firearms are the number one cause of child deaths, I bring up safe storage with every family.” </a:t>
            </a:r>
          </a:p>
        </p:txBody>
      </p:sp>
      <p:sp>
        <p:nvSpPr>
          <p:cNvPr id="58" name="TextBox 57">
            <a:extLst>
              <a:ext uri="{FF2B5EF4-FFF2-40B4-BE49-F238E27FC236}">
                <a16:creationId xmlns:a16="http://schemas.microsoft.com/office/drawing/2014/main" id="{01565880-0324-3B83-05D3-78FE21DC65A5}"/>
              </a:ext>
            </a:extLst>
          </p:cNvPr>
          <p:cNvSpPr txBox="1"/>
          <p:nvPr/>
        </p:nvSpPr>
        <p:spPr>
          <a:xfrm>
            <a:off x="2485135" y="2571177"/>
            <a:ext cx="4572000" cy="969496"/>
          </a:xfrm>
          <a:prstGeom prst="rect">
            <a:avLst/>
          </a:prstGeom>
          <a:noFill/>
        </p:spPr>
        <p:txBody>
          <a:bodyPr wrap="square">
            <a:spAutoFit/>
          </a:bodyPr>
          <a:lstStyle/>
          <a:p>
            <a:pPr algn="just">
              <a:spcAft>
                <a:spcPts val="600"/>
              </a:spcAft>
            </a:pPr>
            <a:r>
              <a:rPr lang="en-US" sz="2000" b="1" u="sng">
                <a:latin typeface="+mj-lt"/>
              </a:rPr>
              <a:t>Access prevention</a:t>
            </a:r>
          </a:p>
          <a:p>
            <a:pPr algn="just"/>
            <a:r>
              <a:rPr lang="en-US" sz="1600">
                <a:latin typeface="+mj-lt"/>
              </a:rPr>
              <a:t>“Kids can access firearms in their own homes or other homes—friends, neighbors, relatives.”</a:t>
            </a:r>
          </a:p>
        </p:txBody>
      </p:sp>
      <p:sp>
        <p:nvSpPr>
          <p:cNvPr id="59" name="TextBox 58">
            <a:extLst>
              <a:ext uri="{FF2B5EF4-FFF2-40B4-BE49-F238E27FC236}">
                <a16:creationId xmlns:a16="http://schemas.microsoft.com/office/drawing/2014/main" id="{3D74C438-F1BA-236C-6982-8560E231BB3D}"/>
              </a:ext>
            </a:extLst>
          </p:cNvPr>
          <p:cNvSpPr txBox="1"/>
          <p:nvPr/>
        </p:nvSpPr>
        <p:spPr>
          <a:xfrm>
            <a:off x="2472178" y="3819024"/>
            <a:ext cx="4572000" cy="1215717"/>
          </a:xfrm>
          <a:prstGeom prst="rect">
            <a:avLst/>
          </a:prstGeom>
          <a:noFill/>
        </p:spPr>
        <p:txBody>
          <a:bodyPr wrap="square">
            <a:spAutoFit/>
          </a:bodyPr>
          <a:lstStyle/>
          <a:p>
            <a:pPr algn="just">
              <a:spcAft>
                <a:spcPts val="600"/>
              </a:spcAft>
            </a:pPr>
            <a:r>
              <a:rPr lang="en-US" sz="2000" b="1" u="sng">
                <a:latin typeface="+mj-lt"/>
              </a:rPr>
              <a:t>Recommend Safe Storage</a:t>
            </a:r>
          </a:p>
          <a:p>
            <a:pPr algn="just"/>
            <a:r>
              <a:rPr lang="en-US" sz="1600">
                <a:latin typeface="+mj-lt"/>
              </a:rPr>
              <a:t>“Locked and inaccessible to the child is the key. Unloaded is ideal, but preventing access is what matters most.”</a:t>
            </a:r>
          </a:p>
        </p:txBody>
      </p:sp>
      <p:sp>
        <p:nvSpPr>
          <p:cNvPr id="60" name="TextBox 59">
            <a:extLst>
              <a:ext uri="{FF2B5EF4-FFF2-40B4-BE49-F238E27FC236}">
                <a16:creationId xmlns:a16="http://schemas.microsoft.com/office/drawing/2014/main" id="{F779F674-3148-2295-291C-86F3BA035C07}"/>
              </a:ext>
            </a:extLst>
          </p:cNvPr>
          <p:cNvSpPr txBox="1"/>
          <p:nvPr/>
        </p:nvSpPr>
        <p:spPr>
          <a:xfrm>
            <a:off x="2536397" y="5272909"/>
            <a:ext cx="4572000" cy="920252"/>
          </a:xfrm>
          <a:prstGeom prst="rect">
            <a:avLst/>
          </a:prstGeom>
          <a:noFill/>
        </p:spPr>
        <p:txBody>
          <a:bodyPr wrap="square">
            <a:spAutoFit/>
          </a:bodyPr>
          <a:lstStyle/>
          <a:p>
            <a:pPr marL="0" lvl="0" indent="0" algn="just" defTabSz="311150">
              <a:lnSpc>
                <a:spcPct val="90000"/>
              </a:lnSpc>
              <a:spcBef>
                <a:spcPct val="0"/>
              </a:spcBef>
              <a:spcAft>
                <a:spcPct val="35000"/>
              </a:spcAft>
              <a:buNone/>
            </a:pPr>
            <a:r>
              <a:rPr lang="en-US" sz="2000" b="1" u="sng" kern="1200">
                <a:latin typeface="+mj-lt"/>
              </a:rPr>
              <a:t>Equip and Empower</a:t>
            </a:r>
          </a:p>
          <a:p>
            <a:pPr marL="57150" lvl="1" indent="-57150" algn="just" defTabSz="222250">
              <a:lnSpc>
                <a:spcPct val="90000"/>
              </a:lnSpc>
              <a:spcBef>
                <a:spcPct val="0"/>
              </a:spcBef>
              <a:spcAft>
                <a:spcPct val="15000"/>
              </a:spcAft>
              <a:buNone/>
            </a:pPr>
            <a:r>
              <a:rPr lang="en-US" sz="1600" kern="1200">
                <a:latin typeface="+mj-lt"/>
              </a:rPr>
              <a:t>“We have a handout and free cable locks if you’d like one. Any questions?”</a:t>
            </a:r>
          </a:p>
        </p:txBody>
      </p:sp>
      <p:sp>
        <p:nvSpPr>
          <p:cNvPr id="61" name="TextBox 60">
            <a:extLst>
              <a:ext uri="{FF2B5EF4-FFF2-40B4-BE49-F238E27FC236}">
                <a16:creationId xmlns:a16="http://schemas.microsoft.com/office/drawing/2014/main" id="{8D46092B-5EAA-034D-3DB1-7421826E9796}"/>
              </a:ext>
            </a:extLst>
          </p:cNvPr>
          <p:cNvSpPr txBox="1"/>
          <p:nvPr/>
        </p:nvSpPr>
        <p:spPr>
          <a:xfrm>
            <a:off x="7794790" y="1100722"/>
            <a:ext cx="3930269" cy="2092881"/>
          </a:xfrm>
          <a:prstGeom prst="rect">
            <a:avLst/>
          </a:prstGeom>
          <a:noFill/>
        </p:spPr>
        <p:txBody>
          <a:bodyPr wrap="square">
            <a:spAutoFit/>
          </a:bodyPr>
          <a:lstStyle/>
          <a:p>
            <a:pPr algn="just">
              <a:spcAft>
                <a:spcPts val="1200"/>
              </a:spcAft>
            </a:pPr>
            <a:r>
              <a:rPr lang="en-US" sz="1500" b="1">
                <a:latin typeface="+mj-lt"/>
              </a:rPr>
              <a:t>Tip: </a:t>
            </a:r>
            <a:r>
              <a:rPr lang="en-US" sz="1500">
                <a:latin typeface="+mj-lt"/>
              </a:rPr>
              <a:t>The patient may interrupt here to tell you whether they do or don’t have firearms in their home </a:t>
            </a:r>
          </a:p>
          <a:p>
            <a:pPr algn="just">
              <a:spcAft>
                <a:spcPts val="1200"/>
              </a:spcAft>
            </a:pPr>
            <a:r>
              <a:rPr lang="en-US" sz="1500" b="1">
                <a:latin typeface="+mj-lt"/>
              </a:rPr>
              <a:t>Tip: </a:t>
            </a:r>
            <a:r>
              <a:rPr lang="en-US" sz="1500">
                <a:latin typeface="+mj-lt"/>
              </a:rPr>
              <a:t>Add here about this specific risk factors, such as: “I know your Hayden (14 yrs.) has struggled with depression”  or “I know you mentioned that Priya (5 yrs.) is a very curious explorer.” </a:t>
            </a:r>
          </a:p>
        </p:txBody>
      </p:sp>
      <p:sp>
        <p:nvSpPr>
          <p:cNvPr id="62" name="TextBox 61">
            <a:extLst>
              <a:ext uri="{FF2B5EF4-FFF2-40B4-BE49-F238E27FC236}">
                <a16:creationId xmlns:a16="http://schemas.microsoft.com/office/drawing/2014/main" id="{F6C6DB0F-9F09-D17A-5922-10DE1189BA17}"/>
              </a:ext>
            </a:extLst>
          </p:cNvPr>
          <p:cNvSpPr txBox="1"/>
          <p:nvPr/>
        </p:nvSpPr>
        <p:spPr>
          <a:xfrm>
            <a:off x="7836155" y="4183308"/>
            <a:ext cx="3930268" cy="369332"/>
          </a:xfrm>
          <a:prstGeom prst="rect">
            <a:avLst/>
          </a:prstGeom>
          <a:noFill/>
        </p:spPr>
        <p:txBody>
          <a:bodyPr wrap="square">
            <a:spAutoFit/>
          </a:bodyPr>
          <a:lstStyle/>
          <a:p>
            <a:pPr defTabSz="457200"/>
            <a:r>
              <a:rPr lang="en-US" b="1">
                <a:solidFill>
                  <a:prstClr val="black"/>
                </a:solidFill>
                <a:latin typeface="+mj-lt"/>
              </a:rPr>
              <a:t>**This is the harm reduction piece.  </a:t>
            </a:r>
          </a:p>
        </p:txBody>
      </p:sp>
      <p:sp>
        <p:nvSpPr>
          <p:cNvPr id="63" name="Arrow: Right 62">
            <a:extLst>
              <a:ext uri="{FF2B5EF4-FFF2-40B4-BE49-F238E27FC236}">
                <a16:creationId xmlns:a16="http://schemas.microsoft.com/office/drawing/2014/main" id="{C9EADB60-B462-FE24-554B-F4401543507A}"/>
              </a:ext>
            </a:extLst>
          </p:cNvPr>
          <p:cNvSpPr/>
          <p:nvPr/>
        </p:nvSpPr>
        <p:spPr>
          <a:xfrm>
            <a:off x="7296150" y="1163394"/>
            <a:ext cx="488264" cy="257175"/>
          </a:xfrm>
          <a:prstGeom prst="rightArrow">
            <a:avLst/>
          </a:prstGeom>
          <a:solidFill>
            <a:srgbClr val="F15A2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row: Right 63">
            <a:extLst>
              <a:ext uri="{FF2B5EF4-FFF2-40B4-BE49-F238E27FC236}">
                <a16:creationId xmlns:a16="http://schemas.microsoft.com/office/drawing/2014/main" id="{BE880B33-C0C1-12A3-89DC-9A71E62C166D}"/>
              </a:ext>
            </a:extLst>
          </p:cNvPr>
          <p:cNvSpPr/>
          <p:nvPr/>
        </p:nvSpPr>
        <p:spPr>
          <a:xfrm>
            <a:off x="7306526" y="1983585"/>
            <a:ext cx="488264" cy="257175"/>
          </a:xfrm>
          <a:prstGeom prst="rightArrow">
            <a:avLst/>
          </a:prstGeom>
          <a:solidFill>
            <a:srgbClr val="F15A2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Arrow: Right 64">
            <a:extLst>
              <a:ext uri="{FF2B5EF4-FFF2-40B4-BE49-F238E27FC236}">
                <a16:creationId xmlns:a16="http://schemas.microsoft.com/office/drawing/2014/main" id="{9C428AD2-7A66-CABF-B5E6-96E255F73AD2}"/>
              </a:ext>
            </a:extLst>
          </p:cNvPr>
          <p:cNvSpPr/>
          <p:nvPr/>
        </p:nvSpPr>
        <p:spPr>
          <a:xfrm>
            <a:off x="7274433" y="4248218"/>
            <a:ext cx="488264" cy="257175"/>
          </a:xfrm>
          <a:prstGeom prst="rightArrow">
            <a:avLst/>
          </a:prstGeom>
          <a:solidFill>
            <a:srgbClr val="00B05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00B050"/>
              </a:solidFill>
            </a:endParaRPr>
          </a:p>
        </p:txBody>
      </p:sp>
    </p:spTree>
    <p:extLst>
      <p:ext uri="{BB962C8B-B14F-4D97-AF65-F5344CB8AC3E}">
        <p14:creationId xmlns:p14="http://schemas.microsoft.com/office/powerpoint/2010/main" val="3397668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C922AAC-4808-90B6-A781-28F6B3CAFF42}"/>
              </a:ext>
            </a:extLst>
          </p:cNvPr>
          <p:cNvGraphicFramePr>
            <a:graphicFrameLocks noGrp="1"/>
          </p:cNvGraphicFramePr>
          <p:nvPr>
            <p:extLst>
              <p:ext uri="{D42A27DB-BD31-4B8C-83A1-F6EECF244321}">
                <p14:modId xmlns:p14="http://schemas.microsoft.com/office/powerpoint/2010/main" val="2303822059"/>
              </p:ext>
            </p:extLst>
          </p:nvPr>
        </p:nvGraphicFramePr>
        <p:xfrm>
          <a:off x="613165" y="1352550"/>
          <a:ext cx="11138497" cy="5086350"/>
        </p:xfrm>
        <a:graphic>
          <a:graphicData uri="http://schemas.openxmlformats.org/drawingml/2006/table">
            <a:tbl>
              <a:tblPr firstRow="1" bandRow="1">
                <a:tableStyleId>{69012ECD-51FC-41F1-AA8D-1B2483CD663E}</a:tableStyleId>
              </a:tblPr>
              <a:tblGrid>
                <a:gridCol w="592637">
                  <a:extLst>
                    <a:ext uri="{9D8B030D-6E8A-4147-A177-3AD203B41FA5}">
                      <a16:colId xmlns:a16="http://schemas.microsoft.com/office/drawing/2014/main" val="3671185881"/>
                    </a:ext>
                  </a:extLst>
                </a:gridCol>
                <a:gridCol w="3166173">
                  <a:extLst>
                    <a:ext uri="{9D8B030D-6E8A-4147-A177-3AD203B41FA5}">
                      <a16:colId xmlns:a16="http://schemas.microsoft.com/office/drawing/2014/main" val="1817529346"/>
                    </a:ext>
                  </a:extLst>
                </a:gridCol>
                <a:gridCol w="7379687">
                  <a:extLst>
                    <a:ext uri="{9D8B030D-6E8A-4147-A177-3AD203B41FA5}">
                      <a16:colId xmlns:a16="http://schemas.microsoft.com/office/drawing/2014/main" val="3167717127"/>
                    </a:ext>
                  </a:extLst>
                </a:gridCol>
              </a:tblGrid>
              <a:tr h="263829">
                <a:tc>
                  <a:txBody>
                    <a:bodyPr/>
                    <a:lstStyle/>
                    <a:p>
                      <a:pPr marL="0" marR="0">
                        <a:lnSpc>
                          <a:spcPct val="115000"/>
                        </a:lnSpc>
                        <a:spcAft>
                          <a:spcPts val="800"/>
                        </a:spcAft>
                        <a:buNone/>
                      </a:pP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8007" marR="58007" marT="0" marB="0">
                    <a:lnR w="12700" cap="flat" cmpd="sng" algn="ctr">
                      <a:solidFill>
                        <a:schemeClr val="accent1"/>
                      </a:solidFill>
                      <a:prstDash val="solid"/>
                      <a:round/>
                      <a:headEnd type="none" w="med" len="med"/>
                      <a:tailEnd type="none" w="med" len="med"/>
                    </a:lnR>
                  </a:tcPr>
                </a:tc>
                <a:tc>
                  <a:txBody>
                    <a:bodyPr/>
                    <a:lstStyle/>
                    <a:p>
                      <a:pPr marL="0" marR="0">
                        <a:lnSpc>
                          <a:spcPct val="115000"/>
                        </a:lnSpc>
                        <a:spcAft>
                          <a:spcPts val="800"/>
                        </a:spcAft>
                        <a:buNone/>
                      </a:pPr>
                      <a:r>
                        <a:rPr lang="en-US" sz="1400" kern="100">
                          <a:effectLst/>
                        </a:rPr>
                        <a:t>Member says…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8007" marR="58007" marT="0" marB="0">
                    <a:lnL w="12700" cap="flat" cmpd="sng" algn="ctr">
                      <a:solidFill>
                        <a:schemeClr val="accent1"/>
                      </a:solidFill>
                      <a:prstDash val="solid"/>
                      <a:round/>
                      <a:headEnd type="none" w="med" len="med"/>
                      <a:tailEnd type="none" w="med" len="med"/>
                    </a:lnL>
                  </a:tcPr>
                </a:tc>
                <a:tc>
                  <a:txBody>
                    <a:bodyPr/>
                    <a:lstStyle/>
                    <a:p>
                      <a:pPr marL="0" marR="0">
                        <a:lnSpc>
                          <a:spcPct val="115000"/>
                        </a:lnSpc>
                        <a:spcAft>
                          <a:spcPts val="800"/>
                        </a:spcAft>
                        <a:buNone/>
                      </a:pPr>
                      <a:r>
                        <a:rPr lang="en-US" sz="1400" kern="100">
                          <a:effectLst/>
                        </a:rPr>
                        <a:t>Suggested clinician response…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8007" marR="58007" marT="0" marB="0"/>
                </a:tc>
                <a:extLst>
                  <a:ext uri="{0D108BD9-81ED-4DB2-BD59-A6C34878D82A}">
                    <a16:rowId xmlns:a16="http://schemas.microsoft.com/office/drawing/2014/main" val="3130242699"/>
                  </a:ext>
                </a:extLst>
              </a:tr>
              <a:tr h="819983">
                <a:tc>
                  <a:txBody>
                    <a:bodyPr/>
                    <a:lstStyle/>
                    <a:p>
                      <a:pPr marL="0" marR="0" algn="ctr">
                        <a:lnSpc>
                          <a:spcPct val="115000"/>
                        </a:lnSpc>
                        <a:spcAft>
                          <a:spcPts val="800"/>
                        </a:spcAft>
                        <a:buNone/>
                      </a:pP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8007" marR="58007" marT="0" marB="0"/>
                </a:tc>
                <a:tc>
                  <a:txBody>
                    <a:bodyPr/>
                    <a:lstStyle/>
                    <a:p>
                      <a:pPr marL="280988" marR="0" indent="0" algn="ctr">
                        <a:lnSpc>
                          <a:spcPct val="115000"/>
                        </a:lnSpc>
                        <a:spcAft>
                          <a:spcPts val="800"/>
                        </a:spcAft>
                        <a:buNone/>
                      </a:pPr>
                      <a:r>
                        <a:rPr lang="en-US" sz="1600" b="1" kern="100">
                          <a:effectLst/>
                        </a:rPr>
                        <a:t>“We don’t have any firearms.”</a:t>
                      </a:r>
                      <a:endParaRPr lang="en-US" sz="1600" b="1" kern="100">
                        <a:effectLst/>
                        <a:latin typeface="Aptos" panose="020B0004020202020204" pitchFamily="34" charset="0"/>
                        <a:ea typeface="Aptos" panose="020B0004020202020204" pitchFamily="34" charset="0"/>
                        <a:cs typeface="Times New Roman" panose="02020603050405020304" pitchFamily="18" charset="0"/>
                      </a:endParaRPr>
                    </a:p>
                  </a:txBody>
                  <a:tcPr marR="182880" marT="0" marB="0" anchor="ctr">
                    <a:lnR w="12700" cap="flat" cmpd="sng" algn="ctr">
                      <a:solidFill>
                        <a:schemeClr val="accent1"/>
                      </a:solidFill>
                      <a:prstDash val="solid"/>
                      <a:round/>
                      <a:headEnd type="none" w="med" len="med"/>
                      <a:tailEnd type="none" w="med" len="med"/>
                    </a:lnR>
                  </a:tcPr>
                </a:tc>
                <a:tc>
                  <a:txBody>
                    <a:bodyPr/>
                    <a:lstStyle/>
                    <a:p>
                      <a:pPr marL="0" marR="0" algn="just">
                        <a:lnSpc>
                          <a:spcPct val="115000"/>
                        </a:lnSpc>
                        <a:spcAft>
                          <a:spcPts val="800"/>
                        </a:spcAft>
                        <a:buNone/>
                      </a:pPr>
                      <a:r>
                        <a:rPr lang="en-US" sz="1400" kern="100">
                          <a:effectLst/>
                        </a:rPr>
                        <a:t>“Children can encounter firearms in other places they spend time, like grandparents, neighbors, or friend’s homes. </a:t>
                      </a:r>
                      <a:r>
                        <a:rPr lang="en-US" sz="1400" b="1" kern="100">
                          <a:effectLst/>
                        </a:rPr>
                        <a:t>There are conversation starters </a:t>
                      </a:r>
                      <a:r>
                        <a:rPr lang="en-US" sz="1400" kern="100">
                          <a:effectLst/>
                        </a:rPr>
                        <a:t>in this handout to help ask other caregivers about whether firearm is stored safely in their homes.”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182880" marR="182880" marT="0" marB="0"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3871012103"/>
                  </a:ext>
                </a:extLst>
              </a:tr>
              <a:tr h="1068838">
                <a:tc>
                  <a:txBody>
                    <a:bodyPr/>
                    <a:lstStyle/>
                    <a:p>
                      <a:pPr marL="0" marR="0" algn="ctr">
                        <a:lnSpc>
                          <a:spcPct val="115000"/>
                        </a:lnSpc>
                        <a:spcAft>
                          <a:spcPts val="800"/>
                        </a:spcAft>
                        <a:buNone/>
                      </a:pP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8007" marR="58007" marT="0" marB="0"/>
                </a:tc>
                <a:tc>
                  <a:txBody>
                    <a:bodyPr/>
                    <a:lstStyle/>
                    <a:p>
                      <a:pPr marL="285750" marR="0" indent="0" algn="ctr">
                        <a:lnSpc>
                          <a:spcPct val="115000"/>
                        </a:lnSpc>
                        <a:spcAft>
                          <a:spcPts val="800"/>
                        </a:spcAft>
                        <a:buNone/>
                      </a:pPr>
                      <a:r>
                        <a:rPr lang="en-US" sz="1600" b="1" kern="100">
                          <a:effectLst/>
                        </a:rPr>
                        <a:t>“Don’t worry, we keep our firearms locked up in a safe.” </a:t>
                      </a:r>
                      <a:endParaRPr lang="en-US" sz="1600" b="1" kern="100">
                        <a:effectLst/>
                        <a:latin typeface="Aptos" panose="020B0004020202020204" pitchFamily="34" charset="0"/>
                        <a:ea typeface="Aptos" panose="020B0004020202020204" pitchFamily="34" charset="0"/>
                        <a:cs typeface="Times New Roman" panose="02020603050405020304" pitchFamily="18" charset="0"/>
                      </a:endParaRPr>
                    </a:p>
                  </a:txBody>
                  <a:tcPr marR="182880" marT="0" marB="0" anchor="ctr">
                    <a:lnR w="12700" cap="flat" cmpd="sng" algn="ctr">
                      <a:solidFill>
                        <a:schemeClr val="accent1"/>
                      </a:solidFill>
                      <a:prstDash val="solid"/>
                      <a:round/>
                      <a:headEnd type="none" w="med" len="med"/>
                      <a:tailEnd type="none" w="med" len="med"/>
                    </a:lnR>
                  </a:tcPr>
                </a:tc>
                <a:tc>
                  <a:txBody>
                    <a:bodyPr/>
                    <a:lstStyle/>
                    <a:p>
                      <a:pPr marL="0" marR="0" algn="just">
                        <a:lnSpc>
                          <a:spcPct val="115000"/>
                        </a:lnSpc>
                        <a:spcAft>
                          <a:spcPts val="800"/>
                        </a:spcAft>
                        <a:buNone/>
                      </a:pPr>
                      <a:r>
                        <a:rPr lang="en-US" sz="1400" kern="100">
                          <a:effectLst/>
                        </a:rPr>
                        <a:t>“That's great you have a safe to keep your firearms secured. </a:t>
                      </a:r>
                      <a:r>
                        <a:rPr lang="en-US" sz="1400" b="1" kern="100">
                          <a:effectLst/>
                        </a:rPr>
                        <a:t>If you have a safe, make sure kids can't guess the combination or get to the keys.</a:t>
                      </a:r>
                      <a:r>
                        <a:rPr lang="en-US" sz="1400" kern="100">
                          <a:effectLst/>
                        </a:rPr>
                        <a:t> Feel free to take a cable lock just in case you ever needed to transport your weapons or somebody else you know might need one (grandparents’ house).”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182880" marR="182880" marT="0" marB="0"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2039590647"/>
                  </a:ext>
                </a:extLst>
              </a:tr>
              <a:tr h="766113">
                <a:tc>
                  <a:txBody>
                    <a:bodyPr/>
                    <a:lstStyle/>
                    <a:p>
                      <a:pPr marL="0" marR="0" algn="ctr">
                        <a:lnSpc>
                          <a:spcPct val="115000"/>
                        </a:lnSpc>
                        <a:spcAft>
                          <a:spcPts val="800"/>
                        </a:spcAft>
                        <a:buNone/>
                      </a:pP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8007" marR="58007" marT="0" marB="0"/>
                </a:tc>
                <a:tc>
                  <a:txBody>
                    <a:bodyPr/>
                    <a:lstStyle/>
                    <a:p>
                      <a:pPr marL="171450" marR="0" indent="0" algn="ctr">
                        <a:lnSpc>
                          <a:spcPct val="115000"/>
                        </a:lnSpc>
                        <a:spcAft>
                          <a:spcPts val="800"/>
                        </a:spcAft>
                        <a:buNone/>
                      </a:pPr>
                      <a:r>
                        <a:rPr lang="en-US" sz="1600" b="1" kern="100">
                          <a:effectLst/>
                        </a:rPr>
                        <a:t>Dismissive or silence response: “sounds good, thanks.” </a:t>
                      </a:r>
                      <a:endParaRPr lang="en-US" sz="1600" b="1" kern="100">
                        <a:effectLst/>
                        <a:latin typeface="Aptos" panose="020B0004020202020204" pitchFamily="34" charset="0"/>
                        <a:ea typeface="Aptos" panose="020B0004020202020204" pitchFamily="34" charset="0"/>
                        <a:cs typeface="Times New Roman" panose="02020603050405020304" pitchFamily="18" charset="0"/>
                      </a:endParaRPr>
                    </a:p>
                  </a:txBody>
                  <a:tcPr marR="182880" marT="0" marB="0" anchor="ctr">
                    <a:lnR w="12700" cap="flat" cmpd="sng" algn="ctr">
                      <a:solidFill>
                        <a:schemeClr val="accent1"/>
                      </a:solidFill>
                      <a:prstDash val="solid"/>
                      <a:round/>
                      <a:headEnd type="none" w="med" len="med"/>
                      <a:tailEnd type="none" w="med" len="med"/>
                    </a:lnR>
                  </a:tcPr>
                </a:tc>
                <a:tc>
                  <a:txBody>
                    <a:bodyPr/>
                    <a:lstStyle/>
                    <a:p>
                      <a:pPr marL="0" marR="0" algn="just">
                        <a:lnSpc>
                          <a:spcPct val="115000"/>
                        </a:lnSpc>
                        <a:spcAft>
                          <a:spcPts val="800"/>
                        </a:spcAft>
                        <a:buNone/>
                      </a:pPr>
                      <a:r>
                        <a:rPr lang="en-US" sz="1400" kern="100">
                          <a:effectLst/>
                        </a:rPr>
                        <a:t>Respect their non-verbal language that they don’t want to talk about this and just move on.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182880" marR="182880" marT="0" marB="0"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3549702394"/>
                  </a:ext>
                </a:extLst>
              </a:tr>
              <a:tr h="1155805">
                <a:tc>
                  <a:txBody>
                    <a:bodyPr/>
                    <a:lstStyle/>
                    <a:p>
                      <a:pPr marL="0" marR="0" algn="ctr">
                        <a:lnSpc>
                          <a:spcPct val="115000"/>
                        </a:lnSpc>
                        <a:spcAft>
                          <a:spcPts val="800"/>
                        </a:spcAft>
                        <a:buNone/>
                      </a:pP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58007" marR="58007" marT="0" marB="0"/>
                </a:tc>
                <a:tc>
                  <a:txBody>
                    <a:bodyPr/>
                    <a:lstStyle/>
                    <a:p>
                      <a:pPr marL="285750" marR="0" indent="-1588" algn="ctr">
                        <a:lnSpc>
                          <a:spcPct val="115000"/>
                        </a:lnSpc>
                        <a:spcAft>
                          <a:spcPts val="800"/>
                        </a:spcAft>
                        <a:buNone/>
                        <a:tabLst>
                          <a:tab pos="2571750" algn="l"/>
                          <a:tab pos="2803525" algn="l"/>
                        </a:tabLst>
                      </a:pPr>
                      <a:r>
                        <a:rPr lang="en-US" sz="1600" b="1" kern="100">
                          <a:effectLst/>
                        </a:rPr>
                        <a:t>Defensive response: “I don’t think it appropriate to discuss firearms in this visit.”</a:t>
                      </a:r>
                      <a:endParaRPr lang="en-US" sz="1600" b="1" kern="100">
                        <a:effectLst/>
                        <a:latin typeface="Aptos" panose="020B0004020202020204" pitchFamily="34" charset="0"/>
                        <a:ea typeface="Aptos" panose="020B0004020202020204" pitchFamily="34" charset="0"/>
                        <a:cs typeface="Times New Roman" panose="02020603050405020304" pitchFamily="18" charset="0"/>
                      </a:endParaRPr>
                    </a:p>
                  </a:txBody>
                  <a:tcPr marR="182880" marT="0" marB="0" anchor="ctr">
                    <a:lnR w="12700" cap="flat" cmpd="sng" algn="ctr">
                      <a:solidFill>
                        <a:schemeClr val="accent1"/>
                      </a:solidFill>
                      <a:prstDash val="solid"/>
                      <a:round/>
                      <a:headEnd type="none" w="med" len="med"/>
                      <a:tailEnd type="none" w="med" len="med"/>
                    </a:lnR>
                  </a:tcPr>
                </a:tc>
                <a:tc>
                  <a:txBody>
                    <a:bodyPr/>
                    <a:lstStyle/>
                    <a:p>
                      <a:pPr marL="0" marR="0" algn="just">
                        <a:lnSpc>
                          <a:spcPct val="115000"/>
                        </a:lnSpc>
                        <a:spcAft>
                          <a:spcPts val="800"/>
                        </a:spcAft>
                        <a:buNone/>
                      </a:pPr>
                      <a:r>
                        <a:rPr lang="en-US" sz="1400" kern="100">
                          <a:effectLst/>
                        </a:rPr>
                        <a:t> “</a:t>
                      </a:r>
                      <a:r>
                        <a:rPr lang="en-US" sz="1400" b="1" kern="100">
                          <a:effectLst/>
                        </a:rPr>
                        <a:t>I respect your point of view, </a:t>
                      </a:r>
                      <a:r>
                        <a:rPr lang="en-US" sz="1400" kern="100">
                          <a:effectLst/>
                        </a:rPr>
                        <a:t>and we don’t have to spend any more time talking about firearms today. I want you to know that my intent is to offer support with any questions around safe firearm storage and </a:t>
                      </a:r>
                      <a:r>
                        <a:rPr lang="en-US" sz="1400" b="1" kern="100">
                          <a:effectLst/>
                        </a:rPr>
                        <a:t>this is a routine part of all my well visit conversations.</a:t>
                      </a:r>
                      <a:r>
                        <a:rPr lang="en-US" sz="1400" kern="100">
                          <a:effectLst/>
                        </a:rPr>
                        <a:t>” *Goal is to keep door open so they may be more open in a future visit.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182880" marR="182880" marT="0" marB="0"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391309983"/>
                  </a:ext>
                </a:extLst>
              </a:tr>
              <a:tr h="1011782">
                <a:tc>
                  <a:txBody>
                    <a:bodyPr/>
                    <a:lstStyle/>
                    <a:p>
                      <a:pPr marL="0" marR="0" algn="ctr">
                        <a:lnSpc>
                          <a:spcPct val="115000"/>
                        </a:lnSpc>
                        <a:spcAft>
                          <a:spcPts val="800"/>
                        </a:spcAft>
                        <a:buNone/>
                      </a:pPr>
                      <a:endParaRPr lang="en-US" sz="1400" i="1" kern="100">
                        <a:effectLst/>
                        <a:latin typeface="Aptos" panose="020B0004020202020204" pitchFamily="34" charset="0"/>
                        <a:ea typeface="Aptos" panose="020B0004020202020204" pitchFamily="34" charset="0"/>
                        <a:cs typeface="Times New Roman" panose="02020603050405020304" pitchFamily="18" charset="0"/>
                      </a:endParaRPr>
                    </a:p>
                  </a:txBody>
                  <a:tcPr marL="58007" marR="58007" marT="0" marB="0"/>
                </a:tc>
                <a:tc>
                  <a:txBody>
                    <a:bodyPr/>
                    <a:lstStyle/>
                    <a:p>
                      <a:pPr marL="228600" marR="0" indent="0" algn="ctr">
                        <a:lnSpc>
                          <a:spcPct val="115000"/>
                        </a:lnSpc>
                        <a:spcAft>
                          <a:spcPts val="800"/>
                        </a:spcAft>
                        <a:buNone/>
                      </a:pPr>
                      <a:r>
                        <a:rPr lang="en-US" sz="1600" b="1" kern="100">
                          <a:effectLst/>
                        </a:rPr>
                        <a:t>“My kids know not to touch my guns.”  *This likely means the guns aren’t locked up. </a:t>
                      </a:r>
                      <a:endParaRPr lang="en-US" sz="1600" b="1" i="1" kern="100">
                        <a:effectLst/>
                        <a:latin typeface="Aptos" panose="020B0004020202020204" pitchFamily="34" charset="0"/>
                        <a:ea typeface="Aptos" panose="020B0004020202020204" pitchFamily="34" charset="0"/>
                        <a:cs typeface="Times New Roman" panose="02020603050405020304" pitchFamily="18" charset="0"/>
                      </a:endParaRPr>
                    </a:p>
                  </a:txBody>
                  <a:tcPr marR="182880" marT="0" marB="0" anchor="ctr">
                    <a:lnR w="12700" cap="flat" cmpd="sng" algn="ctr">
                      <a:solidFill>
                        <a:schemeClr val="accent1"/>
                      </a:solidFill>
                      <a:prstDash val="solid"/>
                      <a:round/>
                      <a:headEnd type="none" w="med" len="med"/>
                      <a:tailEnd type="none" w="med" len="med"/>
                    </a:lnR>
                  </a:tcPr>
                </a:tc>
                <a:tc>
                  <a:txBody>
                    <a:bodyPr/>
                    <a:lstStyle/>
                    <a:p>
                      <a:pPr marL="0" marR="0" algn="just">
                        <a:lnSpc>
                          <a:spcPct val="115000"/>
                        </a:lnSpc>
                        <a:spcAft>
                          <a:spcPts val="800"/>
                        </a:spcAft>
                        <a:buNone/>
                      </a:pPr>
                      <a:r>
                        <a:rPr lang="en-US" sz="1400" kern="100">
                          <a:effectLst/>
                        </a:rPr>
                        <a:t>“It is good that you already talked to your kids about firearm safety. Unfortunately, kids are naturally curious and don’t always follow the rules. </a:t>
                      </a:r>
                      <a:r>
                        <a:rPr lang="en-US" sz="1400" b="1" kern="100">
                          <a:effectLst/>
                        </a:rPr>
                        <a:t>There are quick access safes available that would ensure your kids can’t access the firearm and allow fast access in case you needed it</a:t>
                      </a:r>
                      <a:r>
                        <a:rPr lang="en-US" sz="1400" kern="100">
                          <a:effectLst/>
                        </a:rPr>
                        <a:t>.”</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182880" marR="182880" marT="0" marB="0"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02454713"/>
                  </a:ext>
                </a:extLst>
              </a:tr>
            </a:tbl>
          </a:graphicData>
        </a:graphic>
      </p:graphicFrame>
      <p:sp>
        <p:nvSpPr>
          <p:cNvPr id="7" name="Title 3">
            <a:extLst>
              <a:ext uri="{FF2B5EF4-FFF2-40B4-BE49-F238E27FC236}">
                <a16:creationId xmlns:a16="http://schemas.microsoft.com/office/drawing/2014/main" id="{D1FCF919-7757-17B0-FBF1-B44B36BB3398}"/>
              </a:ext>
            </a:extLst>
          </p:cNvPr>
          <p:cNvSpPr txBox="1">
            <a:spLocks/>
          </p:cNvSpPr>
          <p:nvPr/>
        </p:nvSpPr>
        <p:spPr>
          <a:xfrm>
            <a:off x="613165" y="230504"/>
            <a:ext cx="10653434" cy="130386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4A66AC"/>
                </a:solidFill>
                <a:effectLst/>
                <a:uLnTx/>
                <a:uFillTx/>
                <a:latin typeface="Corbel"/>
                <a:ea typeface="+mj-ea"/>
                <a:cs typeface="+mj-cs"/>
              </a:rPr>
              <a:t>The 1-minute conversation</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0" b="0" i="1" u="none" strike="noStrike" kern="1200" cap="none" spc="0" normalizeH="0" baseline="0" noProof="0">
                <a:ln>
                  <a:noFill/>
                </a:ln>
                <a:solidFill>
                  <a:srgbClr val="4A66AC"/>
                </a:solidFill>
                <a:effectLst/>
                <a:uLnTx/>
                <a:uFillTx/>
                <a:latin typeface="Corbel"/>
                <a:ea typeface="+mj-ea"/>
                <a:cs typeface="+mj-cs"/>
              </a:rPr>
              <a:t>Most common responses</a:t>
            </a:r>
          </a:p>
        </p:txBody>
      </p:sp>
      <p:pic>
        <p:nvPicPr>
          <p:cNvPr id="2" name="Picture 1">
            <a:extLst>
              <a:ext uri="{FF2B5EF4-FFF2-40B4-BE49-F238E27FC236}">
                <a16:creationId xmlns:a16="http://schemas.microsoft.com/office/drawing/2014/main" id="{1B3B4FC9-0EA9-B22E-54C4-9638436C3FF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91118" y="1688150"/>
            <a:ext cx="599601" cy="676409"/>
          </a:xfrm>
          <a:prstGeom prst="rect">
            <a:avLst/>
          </a:prstGeom>
          <a:noFill/>
        </p:spPr>
      </p:pic>
      <p:pic>
        <p:nvPicPr>
          <p:cNvPr id="3" name="Picture 2">
            <a:extLst>
              <a:ext uri="{FF2B5EF4-FFF2-40B4-BE49-F238E27FC236}">
                <a16:creationId xmlns:a16="http://schemas.microsoft.com/office/drawing/2014/main" id="{39CEBB82-88B5-E877-4F6B-C076282CC12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91118" y="3615238"/>
            <a:ext cx="550873" cy="607034"/>
          </a:xfrm>
          <a:prstGeom prst="rect">
            <a:avLst/>
          </a:prstGeom>
          <a:noFill/>
        </p:spPr>
      </p:pic>
      <p:pic>
        <p:nvPicPr>
          <p:cNvPr id="4" name="Picture 3">
            <a:extLst>
              <a:ext uri="{FF2B5EF4-FFF2-40B4-BE49-F238E27FC236}">
                <a16:creationId xmlns:a16="http://schemas.microsoft.com/office/drawing/2014/main" id="{6F05753C-29A5-8D95-D8DA-306A089CB07D}"/>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7757" y="4505829"/>
            <a:ext cx="621074" cy="664021"/>
          </a:xfrm>
          <a:prstGeom prst="rect">
            <a:avLst/>
          </a:prstGeom>
          <a:noFill/>
        </p:spPr>
      </p:pic>
      <p:pic>
        <p:nvPicPr>
          <p:cNvPr id="6" name="Picture 5">
            <a:extLst>
              <a:ext uri="{FF2B5EF4-FFF2-40B4-BE49-F238E27FC236}">
                <a16:creationId xmlns:a16="http://schemas.microsoft.com/office/drawing/2014/main" id="{F8A09B93-4E99-8060-D05D-D613CBDCB6DA}"/>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802266" y="5539728"/>
            <a:ext cx="512056" cy="710271"/>
          </a:xfrm>
          <a:prstGeom prst="rect">
            <a:avLst/>
          </a:prstGeom>
          <a:noFill/>
        </p:spPr>
      </p:pic>
      <p:pic>
        <p:nvPicPr>
          <p:cNvPr id="8" name="Picture 7">
            <a:extLst>
              <a:ext uri="{FF2B5EF4-FFF2-40B4-BE49-F238E27FC236}">
                <a16:creationId xmlns:a16="http://schemas.microsoft.com/office/drawing/2014/main" id="{9029E9C4-7771-CBEF-CE7B-C037CD5E9694}"/>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47757" y="2604908"/>
            <a:ext cx="758173" cy="664021"/>
          </a:xfrm>
          <a:prstGeom prst="rect">
            <a:avLst/>
          </a:prstGeom>
          <a:noFill/>
        </p:spPr>
      </p:pic>
    </p:spTree>
    <p:extLst>
      <p:ext uri="{BB962C8B-B14F-4D97-AF65-F5344CB8AC3E}">
        <p14:creationId xmlns:p14="http://schemas.microsoft.com/office/powerpoint/2010/main" val="4030313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240" y="348343"/>
            <a:ext cx="9875520" cy="1143000"/>
          </a:xfrm>
        </p:spPr>
        <p:txBody>
          <a:bodyPr anchor="ctr">
            <a:normAutofit/>
          </a:bodyPr>
          <a:lstStyle/>
          <a:p>
            <a:pPr algn="ctr"/>
            <a:r>
              <a:rPr lang="en-US" sz="3500" b="1"/>
              <a:t>The 1-minute conversation </a:t>
            </a:r>
            <a:br>
              <a:rPr lang="en-US" b="1"/>
            </a:br>
            <a:r>
              <a:rPr lang="en-US" sz="3100" i="1"/>
              <a:t>Language </a:t>
            </a:r>
          </a:p>
        </p:txBody>
      </p:sp>
      <p:graphicFrame>
        <p:nvGraphicFramePr>
          <p:cNvPr id="3" name="Table 2">
            <a:extLst>
              <a:ext uri="{FF2B5EF4-FFF2-40B4-BE49-F238E27FC236}">
                <a16:creationId xmlns:a16="http://schemas.microsoft.com/office/drawing/2014/main" id="{9276159B-0FB8-58BC-7276-F9E95E1B1303}"/>
              </a:ext>
            </a:extLst>
          </p:cNvPr>
          <p:cNvGraphicFramePr>
            <a:graphicFrameLocks noGrp="1"/>
          </p:cNvGraphicFramePr>
          <p:nvPr>
            <p:extLst>
              <p:ext uri="{D42A27DB-BD31-4B8C-83A1-F6EECF244321}">
                <p14:modId xmlns:p14="http://schemas.microsoft.com/office/powerpoint/2010/main" val="256685876"/>
              </p:ext>
            </p:extLst>
          </p:nvPr>
        </p:nvGraphicFramePr>
        <p:xfrm>
          <a:off x="932403" y="1579351"/>
          <a:ext cx="10477499" cy="4449661"/>
        </p:xfrm>
        <a:graphic>
          <a:graphicData uri="http://schemas.openxmlformats.org/drawingml/2006/table">
            <a:tbl>
              <a:tblPr firstRow="1" bandRow="1">
                <a:tableStyleId>{69012ECD-51FC-41F1-AA8D-1B2483CD663E}</a:tableStyleId>
              </a:tblPr>
              <a:tblGrid>
                <a:gridCol w="5036318">
                  <a:extLst>
                    <a:ext uri="{9D8B030D-6E8A-4147-A177-3AD203B41FA5}">
                      <a16:colId xmlns:a16="http://schemas.microsoft.com/office/drawing/2014/main" val="4032062519"/>
                    </a:ext>
                  </a:extLst>
                </a:gridCol>
                <a:gridCol w="5441181">
                  <a:extLst>
                    <a:ext uri="{9D8B030D-6E8A-4147-A177-3AD203B41FA5}">
                      <a16:colId xmlns:a16="http://schemas.microsoft.com/office/drawing/2014/main" val="4222458145"/>
                    </a:ext>
                  </a:extLst>
                </a:gridCol>
              </a:tblGrid>
              <a:tr h="661230">
                <a:tc>
                  <a:txBody>
                    <a:bodyPr/>
                    <a:lstStyle/>
                    <a:p>
                      <a:pPr lvl="1" algn="l" fontAlgn="b">
                        <a:buNone/>
                      </a:pPr>
                      <a:r>
                        <a:rPr lang="en-US" sz="3600" u="none" strike="noStrike">
                          <a:effectLst/>
                        </a:rPr>
                        <a:t>Say this….</a:t>
                      </a:r>
                      <a:endParaRPr lang="en-US" sz="3600" b="0" i="0" u="none" strike="noStrike">
                        <a:solidFill>
                          <a:srgbClr val="000000"/>
                        </a:solidFill>
                        <a:effectLst/>
                        <a:latin typeface="Aptos Narrow" panose="020B0004020202020204" pitchFamily="34" charset="0"/>
                      </a:endParaRPr>
                    </a:p>
                  </a:txBody>
                  <a:tcPr marL="22117" marR="22117" marT="22117" marB="0" anchor="ctr"/>
                </a:tc>
                <a:tc>
                  <a:txBody>
                    <a:bodyPr/>
                    <a:lstStyle/>
                    <a:p>
                      <a:pPr lvl="1" algn="l" fontAlgn="b">
                        <a:buNone/>
                      </a:pPr>
                      <a:r>
                        <a:rPr lang="en-US" sz="3600" u="none" strike="noStrike">
                          <a:effectLst/>
                        </a:rPr>
                        <a:t>Not this….</a:t>
                      </a:r>
                      <a:endParaRPr lang="en-US" sz="3600" b="0" i="0" u="none" strike="noStrike">
                        <a:solidFill>
                          <a:srgbClr val="000000"/>
                        </a:solidFill>
                        <a:effectLst/>
                        <a:latin typeface="Aptos Narrow" panose="020B0004020202020204" pitchFamily="34" charset="0"/>
                      </a:endParaRPr>
                    </a:p>
                  </a:txBody>
                  <a:tcPr marL="22117" marR="22117" marT="22117" marB="0" anchor="ctr"/>
                </a:tc>
                <a:extLst>
                  <a:ext uri="{0D108BD9-81ED-4DB2-BD59-A6C34878D82A}">
                    <a16:rowId xmlns:a16="http://schemas.microsoft.com/office/drawing/2014/main" val="1580605646"/>
                  </a:ext>
                </a:extLst>
              </a:tr>
              <a:tr h="1151464">
                <a:tc>
                  <a:txBody>
                    <a:bodyPr/>
                    <a:lstStyle/>
                    <a:p>
                      <a:pPr lvl="2" algn="l" fontAlgn="b">
                        <a:buNone/>
                      </a:pPr>
                      <a:r>
                        <a:rPr lang="en-US" sz="2400" u="none" strike="noStrike">
                          <a:effectLst/>
                        </a:rPr>
                        <a:t>If firearms are present in your home, how are they stored?</a:t>
                      </a:r>
                      <a:endParaRPr lang="en-US" sz="2400" b="0" i="0" u="none" strike="noStrike">
                        <a:solidFill>
                          <a:srgbClr val="000000"/>
                        </a:solidFill>
                        <a:effectLst/>
                        <a:latin typeface="Aptos Narrow" panose="020B0004020202020204" pitchFamily="34" charset="0"/>
                      </a:endParaRPr>
                    </a:p>
                  </a:txBody>
                  <a:tcPr marL="22117" marR="22117" marT="22117" marB="0" anchor="ctr">
                    <a:lnR w="12700" cap="flat" cmpd="sng" algn="ctr">
                      <a:solidFill>
                        <a:schemeClr val="accent1"/>
                      </a:solidFill>
                      <a:prstDash val="solid"/>
                      <a:round/>
                      <a:headEnd type="none" w="med" len="med"/>
                      <a:tailEnd type="none" w="med" len="med"/>
                    </a:lnR>
                  </a:tcPr>
                </a:tc>
                <a:tc>
                  <a:txBody>
                    <a:bodyPr/>
                    <a:lstStyle/>
                    <a:p>
                      <a:pPr lvl="2" algn="l" fontAlgn="b">
                        <a:buNone/>
                      </a:pPr>
                      <a:r>
                        <a:rPr lang="en-US" sz="2400" u="none" strike="noStrike">
                          <a:effectLst/>
                        </a:rPr>
                        <a:t>Without context setting: are there firearms in your home?</a:t>
                      </a:r>
                      <a:endParaRPr lang="en-US" sz="2400" b="0" i="0" u="none" strike="noStrike">
                        <a:solidFill>
                          <a:srgbClr val="000000"/>
                        </a:solidFill>
                        <a:effectLst/>
                        <a:latin typeface="Aptos Narrow" panose="020B0004020202020204" pitchFamily="34" charset="0"/>
                      </a:endParaRPr>
                    </a:p>
                  </a:txBody>
                  <a:tcPr marL="22117" marR="22117" marT="22117" marB="0"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3403305479"/>
                  </a:ext>
                </a:extLst>
              </a:tr>
              <a:tr h="579795">
                <a:tc>
                  <a:txBody>
                    <a:bodyPr/>
                    <a:lstStyle/>
                    <a:p>
                      <a:pPr lvl="2" algn="l" fontAlgn="b">
                        <a:buNone/>
                      </a:pPr>
                      <a:r>
                        <a:rPr lang="en-US" sz="2400" u="none" strike="noStrike">
                          <a:effectLst/>
                        </a:rPr>
                        <a:t>Responsible firearm owner </a:t>
                      </a:r>
                      <a:endParaRPr lang="en-US" sz="2400" b="0" i="0" u="none" strike="noStrike">
                        <a:solidFill>
                          <a:srgbClr val="000000"/>
                        </a:solidFill>
                        <a:effectLst/>
                        <a:latin typeface="Aptos Narrow" panose="020B0004020202020204" pitchFamily="34" charset="0"/>
                      </a:endParaRPr>
                    </a:p>
                  </a:txBody>
                  <a:tcPr marL="22117" marR="22117" marT="22117" marB="0" anchor="ctr">
                    <a:lnR w="12700" cap="flat" cmpd="sng" algn="ctr">
                      <a:solidFill>
                        <a:schemeClr val="accent1"/>
                      </a:solidFill>
                      <a:prstDash val="solid"/>
                      <a:round/>
                      <a:headEnd type="none" w="med" len="med"/>
                      <a:tailEnd type="none" w="med" len="med"/>
                    </a:lnR>
                  </a:tcPr>
                </a:tc>
                <a:tc>
                  <a:txBody>
                    <a:bodyPr/>
                    <a:lstStyle/>
                    <a:p>
                      <a:pPr lvl="2" algn="l" fontAlgn="b">
                        <a:buNone/>
                      </a:pPr>
                      <a:r>
                        <a:rPr lang="en-US" sz="2400" u="none" strike="noStrike">
                          <a:effectLst/>
                        </a:rPr>
                        <a:t>Assault weapon </a:t>
                      </a:r>
                      <a:endParaRPr lang="en-US" sz="2400" b="0" i="0" u="none" strike="noStrike">
                        <a:solidFill>
                          <a:srgbClr val="000000"/>
                        </a:solidFill>
                        <a:effectLst/>
                        <a:latin typeface="Aptos Narrow" panose="020B0004020202020204" pitchFamily="34" charset="0"/>
                      </a:endParaRPr>
                    </a:p>
                  </a:txBody>
                  <a:tcPr marL="22117" marR="22117" marT="22117" marB="0"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3325448"/>
                  </a:ext>
                </a:extLst>
              </a:tr>
              <a:tr h="1151464">
                <a:tc>
                  <a:txBody>
                    <a:bodyPr/>
                    <a:lstStyle/>
                    <a:p>
                      <a:pPr lvl="2" algn="l" fontAlgn="b">
                        <a:buNone/>
                      </a:pPr>
                      <a:r>
                        <a:rPr lang="en-US" sz="2400" u="none" strike="noStrike">
                          <a:effectLst/>
                        </a:rPr>
                        <a:t>Control access or prevent unauthorized access to children</a:t>
                      </a:r>
                      <a:endParaRPr lang="en-US" sz="2400" b="0" i="0" u="none" strike="noStrike">
                        <a:solidFill>
                          <a:srgbClr val="000000"/>
                        </a:solidFill>
                        <a:effectLst/>
                        <a:latin typeface="Aptos Narrow" panose="020B0004020202020204" pitchFamily="34" charset="0"/>
                      </a:endParaRPr>
                    </a:p>
                  </a:txBody>
                  <a:tcPr marL="22117" marR="36576" marT="22117" marB="0" anchor="ctr">
                    <a:lnR w="12700" cap="flat" cmpd="sng" algn="ctr">
                      <a:solidFill>
                        <a:schemeClr val="accent1"/>
                      </a:solidFill>
                      <a:prstDash val="solid"/>
                      <a:round/>
                      <a:headEnd type="none" w="med" len="med"/>
                      <a:tailEnd type="none" w="med" len="med"/>
                    </a:lnR>
                  </a:tcPr>
                </a:tc>
                <a:tc>
                  <a:txBody>
                    <a:bodyPr/>
                    <a:lstStyle/>
                    <a:p>
                      <a:pPr lvl="2" algn="l" fontAlgn="b">
                        <a:buNone/>
                      </a:pPr>
                      <a:r>
                        <a:rPr lang="en-US" sz="2400" u="none" strike="noStrike">
                          <a:effectLst/>
                        </a:rPr>
                        <a:t>I’m afraid of guns or I don’t really know anything about guns</a:t>
                      </a:r>
                      <a:endParaRPr lang="en-US" sz="2400" b="0" i="0" u="none" strike="noStrike">
                        <a:solidFill>
                          <a:srgbClr val="000000"/>
                        </a:solidFill>
                        <a:effectLst/>
                        <a:latin typeface="Aptos Narrow" panose="020B0004020202020204" pitchFamily="34" charset="0"/>
                      </a:endParaRPr>
                    </a:p>
                  </a:txBody>
                  <a:tcPr marL="22117" marR="22117" marT="22117" marB="0"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686517130"/>
                  </a:ext>
                </a:extLst>
              </a:tr>
              <a:tr h="905708">
                <a:tc>
                  <a:txBody>
                    <a:bodyPr/>
                    <a:lstStyle/>
                    <a:p>
                      <a:pPr lvl="2" algn="l" fontAlgn="b">
                        <a:buNone/>
                      </a:pPr>
                      <a:r>
                        <a:rPr lang="en-US" sz="2400" u="none" strike="noStrike">
                          <a:effectLst/>
                        </a:rPr>
                        <a:t>I talk with all my patients about firearms</a:t>
                      </a:r>
                      <a:endParaRPr lang="en-US" sz="2400" b="0" i="0" u="none" strike="noStrike">
                        <a:solidFill>
                          <a:srgbClr val="000000"/>
                        </a:solidFill>
                        <a:effectLst/>
                        <a:latin typeface="Aptos Narrow" panose="020B0004020202020204" pitchFamily="34" charset="0"/>
                      </a:endParaRPr>
                    </a:p>
                  </a:txBody>
                  <a:tcPr marL="22117" marR="22117" marT="22117" marB="0" anchor="ctr">
                    <a:lnR w="12700" cap="flat" cmpd="sng" algn="ctr">
                      <a:solidFill>
                        <a:schemeClr val="accent1"/>
                      </a:solidFill>
                      <a:prstDash val="solid"/>
                      <a:round/>
                      <a:headEnd type="none" w="med" len="med"/>
                      <a:tailEnd type="none" w="med" len="med"/>
                    </a:lnR>
                  </a:tcPr>
                </a:tc>
                <a:tc>
                  <a:txBody>
                    <a:bodyPr/>
                    <a:lstStyle/>
                    <a:p>
                      <a:pPr lvl="2" algn="l" fontAlgn="b">
                        <a:buNone/>
                      </a:pPr>
                      <a:r>
                        <a:rPr lang="en-US" sz="2400" u="none" strike="noStrike">
                          <a:effectLst/>
                        </a:rPr>
                        <a:t>The safest home is one without a firearm </a:t>
                      </a:r>
                      <a:endParaRPr lang="en-US" sz="2400" b="0" i="0" u="none" strike="noStrike">
                        <a:solidFill>
                          <a:srgbClr val="000000"/>
                        </a:solidFill>
                        <a:effectLst/>
                        <a:latin typeface="Aptos Narrow" panose="020B0004020202020204" pitchFamily="34" charset="0"/>
                      </a:endParaRPr>
                    </a:p>
                  </a:txBody>
                  <a:tcPr marL="22117" marR="22117" marT="22117" marB="0"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3864884342"/>
                  </a:ext>
                </a:extLst>
              </a:tr>
            </a:tbl>
          </a:graphicData>
        </a:graphic>
      </p:graphicFrame>
      <p:pic>
        <p:nvPicPr>
          <p:cNvPr id="5" name="Graphic 4" descr="Checkmark with solid fill">
            <a:extLst>
              <a:ext uri="{FF2B5EF4-FFF2-40B4-BE49-F238E27FC236}">
                <a16:creationId xmlns:a16="http://schemas.microsoft.com/office/drawing/2014/main" id="{F6CDECA3-A5A5-0C73-A9C6-23F630CBC93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58240" y="2526323"/>
            <a:ext cx="558521" cy="558521"/>
          </a:xfrm>
          <a:prstGeom prst="rect">
            <a:avLst/>
          </a:prstGeom>
        </p:spPr>
      </p:pic>
      <p:pic>
        <p:nvPicPr>
          <p:cNvPr id="6" name="Graphic 5" descr="Checkmark with solid fill">
            <a:extLst>
              <a:ext uri="{FF2B5EF4-FFF2-40B4-BE49-F238E27FC236}">
                <a16:creationId xmlns:a16="http://schemas.microsoft.com/office/drawing/2014/main" id="{ED9092EB-638B-30E9-F583-36FD6B44A3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58240" y="3429000"/>
            <a:ext cx="558521" cy="558521"/>
          </a:xfrm>
          <a:prstGeom prst="rect">
            <a:avLst/>
          </a:prstGeom>
        </p:spPr>
      </p:pic>
      <p:pic>
        <p:nvPicPr>
          <p:cNvPr id="12" name="Graphic 11" descr="Checkmark with solid fill">
            <a:extLst>
              <a:ext uri="{FF2B5EF4-FFF2-40B4-BE49-F238E27FC236}">
                <a16:creationId xmlns:a16="http://schemas.microsoft.com/office/drawing/2014/main" id="{4784DDC1-86AE-99C5-D82F-99C42AFCF6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58240" y="4331677"/>
            <a:ext cx="558521" cy="558521"/>
          </a:xfrm>
          <a:prstGeom prst="rect">
            <a:avLst/>
          </a:prstGeom>
        </p:spPr>
      </p:pic>
      <p:pic>
        <p:nvPicPr>
          <p:cNvPr id="13" name="Graphic 12" descr="Checkmark with solid fill">
            <a:extLst>
              <a:ext uri="{FF2B5EF4-FFF2-40B4-BE49-F238E27FC236}">
                <a16:creationId xmlns:a16="http://schemas.microsoft.com/office/drawing/2014/main" id="{A5DE2DA4-BFB1-2781-0643-3F219CBD5A7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58240" y="5288698"/>
            <a:ext cx="558521" cy="558521"/>
          </a:xfrm>
          <a:prstGeom prst="rect">
            <a:avLst/>
          </a:prstGeom>
        </p:spPr>
      </p:pic>
      <p:pic>
        <p:nvPicPr>
          <p:cNvPr id="16" name="Graphic 15" descr="Badge Cross with solid fill">
            <a:extLst>
              <a:ext uri="{FF2B5EF4-FFF2-40B4-BE49-F238E27FC236}">
                <a16:creationId xmlns:a16="http://schemas.microsoft.com/office/drawing/2014/main" id="{FB89DC21-04AE-D192-0ADE-4426DB654FD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87628" y="2522137"/>
            <a:ext cx="679938" cy="679938"/>
          </a:xfrm>
          <a:prstGeom prst="rect">
            <a:avLst/>
          </a:prstGeom>
        </p:spPr>
      </p:pic>
      <p:pic>
        <p:nvPicPr>
          <p:cNvPr id="17" name="Graphic 16" descr="Badge Cross with solid fill">
            <a:extLst>
              <a:ext uri="{FF2B5EF4-FFF2-40B4-BE49-F238E27FC236}">
                <a16:creationId xmlns:a16="http://schemas.microsoft.com/office/drawing/2014/main" id="{BD457242-A442-7C94-0F4B-119707404CD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87628" y="3356063"/>
            <a:ext cx="675752" cy="675752"/>
          </a:xfrm>
          <a:prstGeom prst="rect">
            <a:avLst/>
          </a:prstGeom>
        </p:spPr>
      </p:pic>
      <p:pic>
        <p:nvPicPr>
          <p:cNvPr id="18" name="Graphic 17" descr="Badge Cross with solid fill">
            <a:extLst>
              <a:ext uri="{FF2B5EF4-FFF2-40B4-BE49-F238E27FC236}">
                <a16:creationId xmlns:a16="http://schemas.microsoft.com/office/drawing/2014/main" id="{61150B76-07C8-0970-6CC4-BC0E29DDE06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87628" y="4214446"/>
            <a:ext cx="675752" cy="675752"/>
          </a:xfrm>
          <a:prstGeom prst="rect">
            <a:avLst/>
          </a:prstGeom>
        </p:spPr>
      </p:pic>
      <p:pic>
        <p:nvPicPr>
          <p:cNvPr id="19" name="Graphic 18" descr="Badge Cross with solid fill">
            <a:extLst>
              <a:ext uri="{FF2B5EF4-FFF2-40B4-BE49-F238E27FC236}">
                <a16:creationId xmlns:a16="http://schemas.microsoft.com/office/drawing/2014/main" id="{0E093707-AABD-9586-4DC9-6F8EE87900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87628" y="5171467"/>
            <a:ext cx="675752" cy="675752"/>
          </a:xfrm>
          <a:prstGeom prst="rect">
            <a:avLst/>
          </a:prstGeom>
        </p:spPr>
      </p:pic>
    </p:spTree>
    <p:extLst>
      <p:ext uri="{BB962C8B-B14F-4D97-AF65-F5344CB8AC3E}">
        <p14:creationId xmlns:p14="http://schemas.microsoft.com/office/powerpoint/2010/main" val="4160054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100CE-3EF2-B623-CD2F-387440918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951E6-7E11-3D37-DF92-886424A7664C}"/>
              </a:ext>
            </a:extLst>
          </p:cNvPr>
          <p:cNvSpPr>
            <a:spLocks noGrp="1"/>
          </p:cNvSpPr>
          <p:nvPr>
            <p:ph type="title"/>
          </p:nvPr>
        </p:nvSpPr>
        <p:spPr/>
        <p:txBody>
          <a:bodyPr/>
          <a:lstStyle/>
          <a:p>
            <a:r>
              <a:rPr lang="en-US" sz="6000"/>
              <a:t>Implementation Strategies FOR SUCCESS!</a:t>
            </a:r>
          </a:p>
        </p:txBody>
      </p:sp>
    </p:spTree>
    <p:extLst>
      <p:ext uri="{BB962C8B-B14F-4D97-AF65-F5344CB8AC3E}">
        <p14:creationId xmlns:p14="http://schemas.microsoft.com/office/powerpoint/2010/main" val="1148600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22D15-B8F9-A01A-AC67-EBF712B12213}"/>
              </a:ext>
            </a:extLst>
          </p:cNvPr>
          <p:cNvSpPr>
            <a:spLocks noGrp="1"/>
          </p:cNvSpPr>
          <p:nvPr>
            <p:ph type="title"/>
          </p:nvPr>
        </p:nvSpPr>
        <p:spPr/>
        <p:txBody>
          <a:bodyPr/>
          <a:lstStyle/>
          <a:p>
            <a:r>
              <a:rPr lang="en-US"/>
              <a:t>Practice Facilitation by Jesse Gelwicks! </a:t>
            </a:r>
          </a:p>
        </p:txBody>
      </p:sp>
      <p:sp>
        <p:nvSpPr>
          <p:cNvPr id="5" name="Rectangle: Rounded Corners 4">
            <a:extLst>
              <a:ext uri="{FF2B5EF4-FFF2-40B4-BE49-F238E27FC236}">
                <a16:creationId xmlns:a16="http://schemas.microsoft.com/office/drawing/2014/main" id="{9F29F392-59A6-DEA6-0185-C2D0262C9E78}"/>
              </a:ext>
            </a:extLst>
          </p:cNvPr>
          <p:cNvSpPr/>
          <p:nvPr/>
        </p:nvSpPr>
        <p:spPr>
          <a:xfrm>
            <a:off x="8193696" y="1714888"/>
            <a:ext cx="3108960" cy="2286000"/>
          </a:xfrm>
          <a:prstGeom prst="roundRect">
            <a:avLst/>
          </a:prstGeom>
          <a:solidFill>
            <a:srgbClr val="D8C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US" sz="2200" b="1">
                <a:solidFill>
                  <a:schemeClr val="tx1"/>
                </a:solidFill>
              </a:rPr>
              <a:t>Monitoring and providing updates </a:t>
            </a:r>
          </a:p>
          <a:p>
            <a:pPr marL="0" lvl="1" algn="ctr"/>
            <a:r>
              <a:rPr lang="en-US" i="1">
                <a:solidFill>
                  <a:schemeClr val="tx1"/>
                </a:solidFill>
              </a:rPr>
              <a:t>Jesse will work with champions to monitor cable lock distribution, trouble shoot barriers, and reinforce success</a:t>
            </a:r>
          </a:p>
        </p:txBody>
      </p:sp>
      <p:sp>
        <p:nvSpPr>
          <p:cNvPr id="6" name="Rectangle: Rounded Corners 5">
            <a:extLst>
              <a:ext uri="{FF2B5EF4-FFF2-40B4-BE49-F238E27FC236}">
                <a16:creationId xmlns:a16="http://schemas.microsoft.com/office/drawing/2014/main" id="{667B0E37-3D71-1783-1A7C-7983079EE3A4}"/>
              </a:ext>
            </a:extLst>
          </p:cNvPr>
          <p:cNvSpPr/>
          <p:nvPr/>
        </p:nvSpPr>
        <p:spPr>
          <a:xfrm>
            <a:off x="1241207" y="1714888"/>
            <a:ext cx="3108960" cy="2286000"/>
          </a:xfrm>
          <a:prstGeom prst="roundRect">
            <a:avLst/>
          </a:prstGeom>
          <a:solidFill>
            <a:srgbClr val="D8C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US" sz="2200" b="1">
                <a:solidFill>
                  <a:schemeClr val="tx1"/>
                </a:solidFill>
              </a:rPr>
              <a:t>Develop an implementation plan</a:t>
            </a:r>
          </a:p>
          <a:p>
            <a:pPr marL="0" lvl="1" algn="ctr"/>
            <a:r>
              <a:rPr lang="en-US" i="1">
                <a:solidFill>
                  <a:schemeClr val="tx1"/>
                </a:solidFill>
              </a:rPr>
              <a:t>Jesse has met with physician champions to plan for S.A.F.E. Firearm delivery at your clinic </a:t>
            </a:r>
          </a:p>
        </p:txBody>
      </p:sp>
      <p:sp>
        <p:nvSpPr>
          <p:cNvPr id="7" name="Rectangle: Rounded Corners 6">
            <a:extLst>
              <a:ext uri="{FF2B5EF4-FFF2-40B4-BE49-F238E27FC236}">
                <a16:creationId xmlns:a16="http://schemas.microsoft.com/office/drawing/2014/main" id="{1A7376BC-809B-B5A3-BC8D-9A790323A92C}"/>
              </a:ext>
            </a:extLst>
          </p:cNvPr>
          <p:cNvSpPr/>
          <p:nvPr/>
        </p:nvSpPr>
        <p:spPr>
          <a:xfrm>
            <a:off x="4717451" y="1714888"/>
            <a:ext cx="3108960" cy="2286000"/>
          </a:xfrm>
          <a:prstGeom prst="roundRect">
            <a:avLst/>
          </a:prstGeom>
          <a:solidFill>
            <a:srgbClr val="D8CFE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lvl="1" algn="ctr"/>
            <a:r>
              <a:rPr lang="en-US" sz="2200" b="1">
                <a:solidFill>
                  <a:schemeClr val="tx1"/>
                </a:solidFill>
              </a:rPr>
              <a:t>Coaching &amp; instruction</a:t>
            </a:r>
          </a:p>
          <a:p>
            <a:pPr marL="0" lvl="1" algn="ctr"/>
            <a:r>
              <a:rPr lang="en-US" i="1">
                <a:solidFill>
                  <a:schemeClr val="tx1"/>
                </a:solidFill>
              </a:rPr>
              <a:t>Jesse will provide reminders about how to do S.A.F.E. Firearm effectively</a:t>
            </a:r>
          </a:p>
        </p:txBody>
      </p:sp>
      <p:sp>
        <p:nvSpPr>
          <p:cNvPr id="4" name="TextBox 3">
            <a:extLst>
              <a:ext uri="{FF2B5EF4-FFF2-40B4-BE49-F238E27FC236}">
                <a16:creationId xmlns:a16="http://schemas.microsoft.com/office/drawing/2014/main" id="{89FD2E4C-E449-1B1D-1245-5A06EA220175}"/>
              </a:ext>
            </a:extLst>
          </p:cNvPr>
          <p:cNvSpPr txBox="1"/>
          <p:nvPr/>
        </p:nvSpPr>
        <p:spPr>
          <a:xfrm>
            <a:off x="956271" y="5532122"/>
            <a:ext cx="9070589" cy="707886"/>
          </a:xfrm>
          <a:prstGeom prst="rect">
            <a:avLst/>
          </a:prstGeom>
          <a:noFill/>
        </p:spPr>
        <p:txBody>
          <a:bodyPr wrap="square" lIns="91440" tIns="45720" rIns="91440" bIns="45720" anchor="t">
            <a:spAutoFit/>
          </a:bodyPr>
          <a:lstStyle/>
          <a:p>
            <a:pPr>
              <a:buNone/>
            </a:pPr>
            <a:r>
              <a:rPr lang="de-DE" sz="2200">
                <a:effectLst/>
                <a:latin typeface="Corbel"/>
              </a:rPr>
              <a:t>Jesse </a:t>
            </a:r>
            <a:r>
              <a:rPr lang="de-DE" sz="2200" err="1">
                <a:effectLst/>
                <a:latin typeface="Corbel"/>
              </a:rPr>
              <a:t>Gelwicks</a:t>
            </a:r>
            <a:r>
              <a:rPr lang="de-DE" sz="2200">
                <a:effectLst/>
                <a:latin typeface="Corbel"/>
              </a:rPr>
              <a:t>, 503-348-0867, </a:t>
            </a:r>
            <a:r>
              <a:rPr lang="de-DE" sz="2200">
                <a:effectLst/>
                <a:latin typeface="Corbel"/>
                <a:hlinkClick r:id="rId3" tooltip="mailto:jesse.m.gelwicks@kp.org"/>
              </a:rPr>
              <a:t>jesse.m.gelwicks@kp.org</a:t>
            </a:r>
            <a:endParaRPr lang="de-DE" sz="2200">
              <a:effectLst/>
              <a:latin typeface="Corbel"/>
            </a:endParaRPr>
          </a:p>
          <a:p>
            <a:pPr>
              <a:buNone/>
            </a:pPr>
            <a:endParaRPr lang="en-US"/>
          </a:p>
        </p:txBody>
      </p:sp>
      <p:pic>
        <p:nvPicPr>
          <p:cNvPr id="3" name="Picture 2" descr="IMG_3654.JPG">
            <a:extLst>
              <a:ext uri="{FF2B5EF4-FFF2-40B4-BE49-F238E27FC236}">
                <a16:creationId xmlns:a16="http://schemas.microsoft.com/office/drawing/2014/main" id="{DD546125-995A-57FB-E257-6D24A17FF17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472332" y="4171625"/>
            <a:ext cx="2337815" cy="2286001"/>
          </a:xfrm>
          <a:prstGeom prst="rect">
            <a:avLst/>
          </a:prstGeom>
        </p:spPr>
      </p:pic>
    </p:spTree>
    <p:extLst>
      <p:ext uri="{BB962C8B-B14F-4D97-AF65-F5344CB8AC3E}">
        <p14:creationId xmlns:p14="http://schemas.microsoft.com/office/powerpoint/2010/main" val="1417021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196F3DC-B651-47A6-824A-3CF3BFABF07D}"/>
              </a:ext>
            </a:extLst>
          </p:cNvPr>
          <p:cNvGraphicFramePr>
            <a:graphicFrameLocks noGrp="1"/>
          </p:cNvGraphicFramePr>
          <p:nvPr>
            <p:extLst>
              <p:ext uri="{D42A27DB-BD31-4B8C-83A1-F6EECF244321}">
                <p14:modId xmlns:p14="http://schemas.microsoft.com/office/powerpoint/2010/main" val="2995761489"/>
              </p:ext>
            </p:extLst>
          </p:nvPr>
        </p:nvGraphicFramePr>
        <p:xfrm>
          <a:off x="453486" y="1804737"/>
          <a:ext cx="5357768" cy="4156288"/>
        </p:xfrm>
        <a:graphic>
          <a:graphicData uri="http://schemas.openxmlformats.org/drawingml/2006/table">
            <a:tbl>
              <a:tblPr firstCol="1" bandRow="1">
                <a:tableStyleId>{5C22544A-7EE6-4342-B048-85BDC9FD1C3A}</a:tableStyleId>
              </a:tblPr>
              <a:tblGrid>
                <a:gridCol w="1661566">
                  <a:extLst>
                    <a:ext uri="{9D8B030D-6E8A-4147-A177-3AD203B41FA5}">
                      <a16:colId xmlns:a16="http://schemas.microsoft.com/office/drawing/2014/main" val="2878172052"/>
                    </a:ext>
                  </a:extLst>
                </a:gridCol>
                <a:gridCol w="1879432">
                  <a:extLst>
                    <a:ext uri="{9D8B030D-6E8A-4147-A177-3AD203B41FA5}">
                      <a16:colId xmlns:a16="http://schemas.microsoft.com/office/drawing/2014/main" val="1891553344"/>
                    </a:ext>
                  </a:extLst>
                </a:gridCol>
                <a:gridCol w="1816770">
                  <a:extLst>
                    <a:ext uri="{9D8B030D-6E8A-4147-A177-3AD203B41FA5}">
                      <a16:colId xmlns:a16="http://schemas.microsoft.com/office/drawing/2014/main" val="1141091114"/>
                    </a:ext>
                  </a:extLst>
                </a:gridCol>
              </a:tblGrid>
              <a:tr h="824010">
                <a:tc>
                  <a:txBody>
                    <a:bodyPr/>
                    <a:lstStyle/>
                    <a:p>
                      <a:pPr marL="0" marR="0" lvl="0">
                        <a:lnSpc>
                          <a:spcPct val="107000"/>
                        </a:lnSpc>
                        <a:spcBef>
                          <a:spcPts val="0"/>
                        </a:spcBef>
                        <a:spcAft>
                          <a:spcPts val="0"/>
                        </a:spcAft>
                        <a:buNone/>
                      </a:pPr>
                      <a:r>
                        <a:rPr lang="en-US" sz="1600" b="1" kern="1200" noProof="0">
                          <a:solidFill>
                            <a:schemeClr val="lt1"/>
                          </a:solidFill>
                          <a:effectLst/>
                          <a:latin typeface="Corbel"/>
                          <a:ea typeface="Calibri"/>
                          <a:cs typeface="Times New Roman"/>
                        </a:rPr>
                        <a:t>National Permanente </a:t>
                      </a:r>
                      <a:endParaRPr lang="en-US" sz="1600" b="1" kern="1200">
                        <a:solidFill>
                          <a:schemeClr val="lt1"/>
                        </a:solidFill>
                        <a:effectLst/>
                        <a:latin typeface="Corbel"/>
                        <a:ea typeface="Calibri"/>
                        <a:cs typeface="Times New Roman"/>
                      </a:endParaRPr>
                    </a:p>
                  </a:txBody>
                  <a:tcPr marL="50800" marR="50800" marT="50800" marB="50800" anchor="ctr"/>
                </a:tc>
                <a:tc>
                  <a:txBody>
                    <a:bodyPr/>
                    <a:lstStyle/>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Kari Carlson</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Steve Parodi</a:t>
                      </a:r>
                      <a:endParaRPr lang="en-US" sz="1600" kern="1200">
                        <a:solidFill>
                          <a:schemeClr val="accent1"/>
                        </a:solidFill>
                        <a:latin typeface="+mn-lt"/>
                        <a:ea typeface="+mn-ea"/>
                        <a:cs typeface="+mn-cs"/>
                      </a:endParaRPr>
                    </a:p>
                  </a:txBody>
                  <a:tcPr anchor="ctr">
                    <a:lnR w="12700" cmpd="sng">
                      <a:noFill/>
                    </a:lnR>
                  </a:tcPr>
                </a:tc>
                <a:tc>
                  <a:txBody>
                    <a:bodyPr/>
                    <a:lstStyle/>
                    <a:p>
                      <a:pPr marL="0" marR="0" lvl="0" indent="0" algn="l">
                        <a:lnSpc>
                          <a:spcPct val="100000"/>
                        </a:lnSpc>
                        <a:spcBef>
                          <a:spcPts val="0"/>
                        </a:spcBef>
                        <a:spcAft>
                          <a:spcPts val="0"/>
                        </a:spcAft>
                        <a:buFont typeface="Arial"/>
                        <a:buNone/>
                      </a:pPr>
                      <a:endParaRPr lang="en-US" sz="1600" kern="1200">
                        <a:solidFill>
                          <a:schemeClr val="accent1"/>
                        </a:solidFill>
                        <a:latin typeface="+mn-lt"/>
                        <a:ea typeface="+mn-ea"/>
                        <a:cs typeface="+mn-cs"/>
                      </a:endParaRPr>
                    </a:p>
                  </a:txBody>
                  <a:tcPr marL="50800" marR="50800" marT="50800" marB="50800" anchor="ctr">
                    <a:lnL w="12700" cmpd="sng">
                      <a:noFill/>
                    </a:lnL>
                  </a:tcPr>
                </a:tc>
                <a:extLst>
                  <a:ext uri="{0D108BD9-81ED-4DB2-BD59-A6C34878D82A}">
                    <a16:rowId xmlns:a16="http://schemas.microsoft.com/office/drawing/2014/main" val="3938685217"/>
                  </a:ext>
                </a:extLst>
              </a:tr>
              <a:tr h="824010">
                <a:tc>
                  <a:txBody>
                    <a:bodyPr/>
                    <a:lstStyle/>
                    <a:p>
                      <a:pPr marL="0" marR="0">
                        <a:lnSpc>
                          <a:spcPct val="107000"/>
                        </a:lnSpc>
                        <a:spcBef>
                          <a:spcPts val="0"/>
                        </a:spcBef>
                        <a:spcAft>
                          <a:spcPts val="0"/>
                        </a:spcAft>
                      </a:pPr>
                      <a:r>
                        <a:rPr lang="en-US" sz="1600" b="1" kern="1200">
                          <a:solidFill>
                            <a:schemeClr val="lt1"/>
                          </a:solidFill>
                          <a:effectLst/>
                          <a:latin typeface="Corbel"/>
                          <a:ea typeface="Calibri"/>
                          <a:cs typeface="Times New Roman"/>
                        </a:rPr>
                        <a:t>National Health Plan</a:t>
                      </a:r>
                    </a:p>
                  </a:txBody>
                  <a:tcPr marL="50800" marR="50800" marT="50800" marB="50800" anchor="ctr"/>
                </a:tc>
                <a:tc>
                  <a:txBody>
                    <a:bodyPr/>
                    <a:lstStyle/>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Bechara Choucair</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Trish Rodriguez </a:t>
                      </a:r>
                      <a:endParaRPr lang="en-US" sz="1600" kern="1200">
                        <a:solidFill>
                          <a:schemeClr val="accent1"/>
                        </a:solidFill>
                        <a:latin typeface="+mn-lt"/>
                        <a:ea typeface="+mn-ea"/>
                        <a:cs typeface="+mn-cs"/>
                      </a:endParaRPr>
                    </a:p>
                  </a:txBody>
                  <a:tcPr anchor="ctr">
                    <a:lnR w="12700" cmpd="sng">
                      <a:noFill/>
                    </a:lnR>
                  </a:tcPr>
                </a:tc>
                <a:tc>
                  <a:txBody>
                    <a:bodyPr/>
                    <a:lstStyle/>
                    <a:p>
                      <a:pPr marL="0" marR="0" lvl="0" indent="0" algn="l">
                        <a:lnSpc>
                          <a:spcPct val="100000"/>
                        </a:lnSpc>
                        <a:spcBef>
                          <a:spcPts val="0"/>
                        </a:spcBef>
                        <a:spcAft>
                          <a:spcPts val="0"/>
                        </a:spcAft>
                        <a:buFont typeface="Arial"/>
                        <a:buNone/>
                      </a:pPr>
                      <a:endParaRPr lang="en-US" sz="1600" kern="1200">
                        <a:solidFill>
                          <a:schemeClr val="accent1"/>
                        </a:solidFill>
                        <a:latin typeface="+mn-lt"/>
                        <a:ea typeface="+mn-ea"/>
                        <a:cs typeface="+mn-cs"/>
                      </a:endParaRPr>
                    </a:p>
                  </a:txBody>
                  <a:tcPr marL="50800" marR="50800" marT="50800" marB="50800" anchor="ctr">
                    <a:lnL w="12700" cmpd="sng">
                      <a:noFill/>
                    </a:lnL>
                  </a:tcPr>
                </a:tc>
                <a:extLst>
                  <a:ext uri="{0D108BD9-81ED-4DB2-BD59-A6C34878D82A}">
                    <a16:rowId xmlns:a16="http://schemas.microsoft.com/office/drawing/2014/main" val="2102466683"/>
                  </a:ext>
                </a:extLst>
              </a:tr>
              <a:tr h="1187468">
                <a:tc>
                  <a:txBody>
                    <a:bodyPr/>
                    <a:lstStyle/>
                    <a:p>
                      <a:pPr marL="0" marR="0" lvl="0">
                        <a:lnSpc>
                          <a:spcPct val="107000"/>
                        </a:lnSpc>
                        <a:spcBef>
                          <a:spcPts val="0"/>
                        </a:spcBef>
                        <a:spcAft>
                          <a:spcPts val="0"/>
                        </a:spcAft>
                        <a:buNone/>
                      </a:pPr>
                      <a:r>
                        <a:rPr lang="en-US" sz="1600" b="1" kern="1200" noProof="0">
                          <a:solidFill>
                            <a:schemeClr val="lt1"/>
                          </a:solidFill>
                          <a:effectLst/>
                          <a:latin typeface="Corbel"/>
                          <a:ea typeface="Calibri"/>
                          <a:cs typeface="Times New Roman"/>
                        </a:rPr>
                        <a:t>National Community &amp; Social Health</a:t>
                      </a:r>
                      <a:endParaRPr lang="en-US" sz="1600" b="1" kern="1200">
                        <a:solidFill>
                          <a:schemeClr val="lt1"/>
                        </a:solidFill>
                        <a:effectLst/>
                        <a:latin typeface="Corbel"/>
                        <a:ea typeface="Calibri"/>
                        <a:cs typeface="Times New Roman"/>
                      </a:endParaRPr>
                    </a:p>
                  </a:txBody>
                  <a:tcPr marL="50800" marR="50800" marT="50800" marB="50800" anchor="ctr"/>
                </a:tc>
                <a:tc>
                  <a:txBody>
                    <a:bodyPr/>
                    <a:lstStyle/>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Anand Shah</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John Vu</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Jennifer Frost</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Nancy Taylor</a:t>
                      </a:r>
                    </a:p>
                  </a:txBody>
                  <a:tcPr anchor="ctr">
                    <a:lnR w="12700" cmpd="sng">
                      <a:noFill/>
                    </a:lnR>
                  </a:tcPr>
                </a:tc>
                <a:tc>
                  <a:txBody>
                    <a:bodyPr/>
                    <a:lstStyle/>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Kendall Stagg</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Jennifer Jordan</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Amanda Van Vleet</a:t>
                      </a:r>
                      <a:endParaRPr lang="en-US" sz="1600" kern="1200">
                        <a:solidFill>
                          <a:schemeClr val="accent1"/>
                        </a:solidFill>
                        <a:latin typeface="+mn-lt"/>
                        <a:ea typeface="+mn-ea"/>
                        <a:cs typeface="+mn-cs"/>
                      </a:endParaRPr>
                    </a:p>
                    <a:p>
                      <a:pPr marL="0" marR="0" lvl="0" indent="0" algn="l">
                        <a:lnSpc>
                          <a:spcPct val="100000"/>
                        </a:lnSpc>
                        <a:spcBef>
                          <a:spcPts val="0"/>
                        </a:spcBef>
                        <a:spcAft>
                          <a:spcPts val="0"/>
                        </a:spcAft>
                        <a:buFont typeface="Arial"/>
                        <a:buNone/>
                      </a:pPr>
                      <a:endParaRPr lang="en-US" sz="1600" kern="1200">
                        <a:solidFill>
                          <a:schemeClr val="accent1"/>
                        </a:solidFill>
                        <a:latin typeface="+mn-lt"/>
                        <a:ea typeface="+mn-ea"/>
                        <a:cs typeface="+mn-cs"/>
                      </a:endParaRPr>
                    </a:p>
                  </a:txBody>
                  <a:tcPr marL="50800" marR="50800" marT="50800" marB="50800" anchor="ctr">
                    <a:lnL w="12700" cmpd="sng">
                      <a:noFill/>
                    </a:lnL>
                  </a:tcPr>
                </a:tc>
                <a:extLst>
                  <a:ext uri="{0D108BD9-81ED-4DB2-BD59-A6C34878D82A}">
                    <a16:rowId xmlns:a16="http://schemas.microsoft.com/office/drawing/2014/main" val="3397397446"/>
                  </a:ext>
                </a:extLst>
              </a:tr>
              <a:tr h="1315404">
                <a:tc>
                  <a:txBody>
                    <a:bodyPr/>
                    <a:lstStyle/>
                    <a:p>
                      <a:pPr marL="0" marR="0" lvl="0">
                        <a:lnSpc>
                          <a:spcPct val="107000"/>
                        </a:lnSpc>
                        <a:spcBef>
                          <a:spcPts val="0"/>
                        </a:spcBef>
                        <a:spcAft>
                          <a:spcPts val="0"/>
                        </a:spcAft>
                        <a:buNone/>
                      </a:pPr>
                      <a:r>
                        <a:rPr lang="en-US" sz="1600" b="1" kern="1200" noProof="0">
                          <a:solidFill>
                            <a:schemeClr val="lt1"/>
                          </a:solidFill>
                          <a:effectLst/>
                          <a:latin typeface="Corbel"/>
                          <a:ea typeface="Calibri"/>
                          <a:cs typeface="Times New Roman"/>
                        </a:rPr>
                        <a:t>Northern California Permanente</a:t>
                      </a:r>
                      <a:endParaRPr lang="en-US" sz="1600" b="1" kern="1200">
                        <a:solidFill>
                          <a:schemeClr val="lt1"/>
                        </a:solidFill>
                        <a:effectLst/>
                        <a:latin typeface="Corbel"/>
                        <a:ea typeface="Calibri"/>
                        <a:cs typeface="Times New Roman"/>
                      </a:endParaRPr>
                    </a:p>
                  </a:txBody>
                  <a:tcPr marL="50800" marR="50800" marT="50800" marB="50800" anchor="ctr"/>
                </a:tc>
                <a:tc>
                  <a:txBody>
                    <a:bodyPr/>
                    <a:lstStyle/>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Angela Wong</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Paul Espinas </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Tricia </a:t>
                      </a:r>
                      <a:r>
                        <a:rPr lang="en-US" sz="1600" kern="1200" noProof="0" err="1">
                          <a:solidFill>
                            <a:schemeClr val="accent1"/>
                          </a:solidFill>
                          <a:latin typeface="+mn-lt"/>
                          <a:ea typeface="+mn-ea"/>
                          <a:cs typeface="+mn-cs"/>
                        </a:rPr>
                        <a:t>Tayama</a:t>
                      </a:r>
                      <a:endParaRPr lang="en-US" sz="1600" kern="1200" noProof="0">
                        <a:solidFill>
                          <a:schemeClr val="accent1"/>
                        </a:solidFill>
                        <a:latin typeface="+mn-lt"/>
                        <a:ea typeface="+mn-ea"/>
                        <a:cs typeface="+mn-cs"/>
                      </a:endParaRP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Erica Van Den Haak</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Alan Man</a:t>
                      </a:r>
                    </a:p>
                  </a:txBody>
                  <a:tcPr anchor="ctr">
                    <a:lnR w="12700" cmpd="sng">
                      <a:noFill/>
                    </a:lnR>
                  </a:tcPr>
                </a:tc>
                <a:tc>
                  <a:txBody>
                    <a:bodyPr/>
                    <a:lstStyle/>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Nichole Choi</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Maya Legget</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Anastasia Van Engelen </a:t>
                      </a:r>
                    </a:p>
                    <a:p>
                      <a:pPr marL="0" marR="0" lvl="0" indent="0" algn="l">
                        <a:lnSpc>
                          <a:spcPct val="100000"/>
                        </a:lnSpc>
                        <a:spcBef>
                          <a:spcPts val="0"/>
                        </a:spcBef>
                        <a:spcAft>
                          <a:spcPts val="0"/>
                        </a:spcAft>
                        <a:buFont typeface="Arial"/>
                        <a:buNone/>
                      </a:pPr>
                      <a:r>
                        <a:rPr lang="en-US" sz="1600" kern="1200" noProof="0">
                          <a:solidFill>
                            <a:schemeClr val="accent1"/>
                          </a:solidFill>
                          <a:latin typeface="+mn-lt"/>
                          <a:ea typeface="+mn-ea"/>
                          <a:cs typeface="+mn-cs"/>
                        </a:rPr>
                        <a:t>Mitali Nanda</a:t>
                      </a:r>
                      <a:endParaRPr lang="en-US" sz="1600" kern="1200">
                        <a:solidFill>
                          <a:schemeClr val="accent1"/>
                        </a:solidFill>
                        <a:latin typeface="+mn-lt"/>
                        <a:ea typeface="+mn-ea"/>
                        <a:cs typeface="+mn-cs"/>
                      </a:endParaRPr>
                    </a:p>
                  </a:txBody>
                  <a:tcPr marL="50800" marR="50800" marT="50800" marB="50800" anchor="ctr">
                    <a:lnL w="12700" cmpd="sng">
                      <a:noFill/>
                    </a:lnL>
                  </a:tcPr>
                </a:tc>
                <a:extLst>
                  <a:ext uri="{0D108BD9-81ED-4DB2-BD59-A6C34878D82A}">
                    <a16:rowId xmlns:a16="http://schemas.microsoft.com/office/drawing/2014/main" val="3158201700"/>
                  </a:ext>
                </a:extLst>
              </a:tr>
            </a:tbl>
          </a:graphicData>
        </a:graphic>
      </p:graphicFrame>
      <p:graphicFrame>
        <p:nvGraphicFramePr>
          <p:cNvPr id="2" name="Table 1">
            <a:extLst>
              <a:ext uri="{FF2B5EF4-FFF2-40B4-BE49-F238E27FC236}">
                <a16:creationId xmlns:a16="http://schemas.microsoft.com/office/drawing/2014/main" id="{3C7FDA11-C095-D628-9081-5AF248C930B2}"/>
              </a:ext>
            </a:extLst>
          </p:cNvPr>
          <p:cNvGraphicFramePr>
            <a:graphicFrameLocks noGrp="1"/>
          </p:cNvGraphicFramePr>
          <p:nvPr>
            <p:extLst>
              <p:ext uri="{D42A27DB-BD31-4B8C-83A1-F6EECF244321}">
                <p14:modId xmlns:p14="http://schemas.microsoft.com/office/powerpoint/2010/main" val="3031939891"/>
              </p:ext>
            </p:extLst>
          </p:nvPr>
        </p:nvGraphicFramePr>
        <p:xfrm>
          <a:off x="6184231" y="1804738"/>
          <a:ext cx="5666874" cy="4156287"/>
        </p:xfrm>
        <a:graphic>
          <a:graphicData uri="http://schemas.openxmlformats.org/drawingml/2006/table">
            <a:tbl>
              <a:tblPr firstCol="1" bandRow="1">
                <a:tableStyleId>{5C22544A-7EE6-4342-B048-85BDC9FD1C3A}</a:tableStyleId>
              </a:tblPr>
              <a:tblGrid>
                <a:gridCol w="1921596">
                  <a:extLst>
                    <a:ext uri="{9D8B030D-6E8A-4147-A177-3AD203B41FA5}">
                      <a16:colId xmlns:a16="http://schemas.microsoft.com/office/drawing/2014/main" val="3354832437"/>
                    </a:ext>
                  </a:extLst>
                </a:gridCol>
                <a:gridCol w="1872639">
                  <a:extLst>
                    <a:ext uri="{9D8B030D-6E8A-4147-A177-3AD203B41FA5}">
                      <a16:colId xmlns:a16="http://schemas.microsoft.com/office/drawing/2014/main" val="2072726912"/>
                    </a:ext>
                  </a:extLst>
                </a:gridCol>
                <a:gridCol w="1872639">
                  <a:extLst>
                    <a:ext uri="{9D8B030D-6E8A-4147-A177-3AD203B41FA5}">
                      <a16:colId xmlns:a16="http://schemas.microsoft.com/office/drawing/2014/main" val="762627691"/>
                    </a:ext>
                  </a:extLst>
                </a:gridCol>
              </a:tblGrid>
              <a:tr h="1245242">
                <a:tc>
                  <a:txBody>
                    <a:bodyPr/>
                    <a:lstStyle/>
                    <a:p>
                      <a:pPr marL="0" marR="0" lvl="0">
                        <a:lnSpc>
                          <a:spcPct val="107000"/>
                        </a:lnSpc>
                        <a:spcBef>
                          <a:spcPts val="0"/>
                        </a:spcBef>
                        <a:spcAft>
                          <a:spcPts val="0"/>
                        </a:spcAft>
                        <a:buNone/>
                      </a:pPr>
                      <a:r>
                        <a:rPr lang="en-US" sz="1600" b="1" kern="1200" noProof="0">
                          <a:solidFill>
                            <a:schemeClr val="lt1"/>
                          </a:solidFill>
                          <a:effectLst/>
                          <a:latin typeface="Corbel"/>
                          <a:ea typeface="Calibri"/>
                          <a:cs typeface="Times New Roman"/>
                        </a:rPr>
                        <a:t>Northern California Community &amp; Social Health</a:t>
                      </a:r>
                      <a:endParaRPr lang="en-US" sz="1600" b="1" kern="1200">
                        <a:solidFill>
                          <a:schemeClr val="lt1"/>
                        </a:solidFill>
                        <a:effectLst/>
                        <a:latin typeface="Corbel"/>
                        <a:ea typeface="Calibri"/>
                        <a:cs typeface="Times New Roman"/>
                      </a:endParaRPr>
                    </a:p>
                  </a:txBody>
                  <a:tcPr marL="50800" marR="50800" marT="50800" marB="50800" anchor="ctr"/>
                </a:tc>
                <a:tc>
                  <a:txBody>
                    <a:bodyPr/>
                    <a:lstStyle/>
                    <a:p>
                      <a:pPr marL="0" marR="0" lvl="0" indent="0" algn="l">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Jean Nudelman</a:t>
                      </a:r>
                    </a:p>
                    <a:p>
                      <a:pPr marL="0" marR="0" lvl="0" indent="0" algn="l">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Alisha Somji</a:t>
                      </a:r>
                    </a:p>
                  </a:txBody>
                  <a:tcPr anchor="ctr">
                    <a:lnR w="12700" cmpd="sng">
                      <a:noFill/>
                    </a:lnR>
                  </a:tcPr>
                </a:tc>
                <a:tc>
                  <a:txBody>
                    <a:bodyPr/>
                    <a:lstStyle/>
                    <a:p>
                      <a:pPr marL="0" marR="0" lvl="0" indent="0" algn="l">
                        <a:lnSpc>
                          <a:spcPct val="100000"/>
                        </a:lnSpc>
                        <a:spcBef>
                          <a:spcPts val="0"/>
                        </a:spcBef>
                        <a:spcAft>
                          <a:spcPts val="0"/>
                        </a:spcAft>
                        <a:buClr>
                          <a:schemeClr val="accent1"/>
                        </a:buClr>
                        <a:buFont typeface="Arial,Sans-Serif"/>
                        <a:buNone/>
                      </a:pPr>
                      <a:endParaRPr lang="en-US" sz="1600" kern="1200" noProof="0">
                        <a:solidFill>
                          <a:schemeClr val="accent1"/>
                        </a:solidFill>
                        <a:latin typeface="+mn-lt"/>
                        <a:ea typeface="+mn-ea"/>
                        <a:cs typeface="+mn-cs"/>
                      </a:endParaRPr>
                    </a:p>
                    <a:p>
                      <a:pPr marL="0" marR="0" lvl="0" indent="0" algn="l">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Kadin Caines</a:t>
                      </a:r>
                    </a:p>
                    <a:p>
                      <a:pPr marL="0" marR="0" lvl="0" indent="0" algn="l">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Lynn Deguzman</a:t>
                      </a:r>
                      <a:endParaRPr lang="en-US" sz="1600" kern="1200">
                        <a:solidFill>
                          <a:schemeClr val="accent1"/>
                        </a:solidFill>
                        <a:latin typeface="+mn-lt"/>
                        <a:ea typeface="+mn-ea"/>
                        <a:cs typeface="+mn-cs"/>
                      </a:endParaRPr>
                    </a:p>
                    <a:p>
                      <a:pPr marL="0" marR="0" lvl="0" indent="0" algn="l">
                        <a:lnSpc>
                          <a:spcPct val="100000"/>
                        </a:lnSpc>
                        <a:spcBef>
                          <a:spcPts val="0"/>
                        </a:spcBef>
                        <a:spcAft>
                          <a:spcPts val="0"/>
                        </a:spcAft>
                        <a:buClr>
                          <a:schemeClr val="accent1"/>
                        </a:buClr>
                        <a:buFont typeface="Arial,Sans-Serif"/>
                        <a:buNone/>
                      </a:pPr>
                      <a:endParaRPr lang="en-US" sz="1600" kern="1200">
                        <a:solidFill>
                          <a:schemeClr val="accent1"/>
                        </a:solidFill>
                        <a:latin typeface="+mn-lt"/>
                        <a:ea typeface="+mn-ea"/>
                        <a:cs typeface="+mn-cs"/>
                      </a:endParaRPr>
                    </a:p>
                  </a:txBody>
                  <a:tcPr marL="50800" marR="50800" marT="50800" marB="50800" anchor="ctr">
                    <a:lnL w="12700" cmpd="sng">
                      <a:noFill/>
                    </a:lnL>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476244010"/>
                  </a:ext>
                </a:extLst>
              </a:tr>
              <a:tr h="1315728">
                <a:tc>
                  <a:txBody>
                    <a:bodyPr/>
                    <a:lstStyle/>
                    <a:p>
                      <a:pPr marL="0" marR="0" lvl="0" indent="0" algn="l" defTabSz="914400" rtl="0" eaLnBrk="1" latinLnBrk="0" hangingPunct="1">
                        <a:lnSpc>
                          <a:spcPct val="107000"/>
                        </a:lnSpc>
                        <a:spcBef>
                          <a:spcPts val="0"/>
                        </a:spcBef>
                        <a:spcAft>
                          <a:spcPts val="0"/>
                        </a:spcAft>
                        <a:buClr>
                          <a:srgbClr val="000000"/>
                        </a:buClr>
                        <a:buNone/>
                      </a:pPr>
                      <a:r>
                        <a:rPr lang="en-US" sz="1600" b="1" kern="1200">
                          <a:solidFill>
                            <a:schemeClr val="lt1"/>
                          </a:solidFill>
                          <a:effectLst/>
                          <a:latin typeface="Corbel"/>
                          <a:ea typeface="Calibri"/>
                          <a:cs typeface="Times New Roman"/>
                        </a:rPr>
                        <a:t>Subject Matter Expert / Scientific Team</a:t>
                      </a:r>
                    </a:p>
                  </a:txBody>
                  <a:tcPr marL="50800" marR="50800" marT="50800" marB="50800" anchor="ctr"/>
                </a:tc>
                <a:tc>
                  <a:txBody>
                    <a:bodyPr/>
                    <a:lstStyle/>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Jennifer Boggs</a:t>
                      </a:r>
                    </a:p>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Julie Angerhofer</a:t>
                      </a:r>
                    </a:p>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Stacy Sterling</a:t>
                      </a:r>
                    </a:p>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Rebecca </a:t>
                      </a:r>
                      <a:r>
                        <a:rPr lang="en-US" sz="1600" kern="1200" noProof="0" err="1">
                          <a:solidFill>
                            <a:schemeClr val="accent1"/>
                          </a:solidFill>
                          <a:latin typeface="+mn-lt"/>
                          <a:ea typeface="+mn-ea"/>
                          <a:cs typeface="+mn-cs"/>
                        </a:rPr>
                        <a:t>Zeibell</a:t>
                      </a:r>
                      <a:endParaRPr lang="en-US" sz="1600" kern="1200" noProof="0">
                        <a:solidFill>
                          <a:schemeClr val="accent1"/>
                        </a:solidFill>
                        <a:latin typeface="+mn-lt"/>
                        <a:ea typeface="+mn-ea"/>
                        <a:cs typeface="+mn-cs"/>
                      </a:endParaRPr>
                    </a:p>
                  </a:txBody>
                  <a:tcPr anchor="ctr">
                    <a:lnR w="12700" cmpd="sng">
                      <a:noFill/>
                    </a:lnR>
                  </a:tcPr>
                </a:tc>
                <a:tc>
                  <a:txBody>
                    <a:bodyPr/>
                    <a:lstStyle/>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Glenn Goodrich</a:t>
                      </a:r>
                    </a:p>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LeeAnn Quintana</a:t>
                      </a:r>
                    </a:p>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Erika Holden</a:t>
                      </a:r>
                    </a:p>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Maricela Cruz</a:t>
                      </a:r>
                      <a:endParaRPr lang="en-US" sz="1600" kern="1200">
                        <a:solidFill>
                          <a:schemeClr val="accent1"/>
                        </a:solidFill>
                        <a:latin typeface="+mn-lt"/>
                        <a:ea typeface="+mn-ea"/>
                        <a:cs typeface="+mn-cs"/>
                      </a:endParaRPr>
                    </a:p>
                  </a:txBody>
                  <a:tcPr marL="50800" marR="50800" marT="50800" marB="5080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54607150"/>
                  </a:ext>
                </a:extLst>
              </a:tr>
              <a:tr h="696068">
                <a:tc>
                  <a:txBody>
                    <a:bodyPr/>
                    <a:lstStyle/>
                    <a:p>
                      <a:pPr marL="0" marR="0" lvl="0" indent="0" algn="l" defTabSz="914400" rtl="0" eaLnBrk="1" latinLnBrk="0" hangingPunct="1">
                        <a:lnSpc>
                          <a:spcPct val="107000"/>
                        </a:lnSpc>
                        <a:spcBef>
                          <a:spcPts val="0"/>
                        </a:spcBef>
                        <a:spcAft>
                          <a:spcPts val="0"/>
                        </a:spcAft>
                        <a:buClr>
                          <a:srgbClr val="000000"/>
                        </a:buClr>
                        <a:buNone/>
                      </a:pPr>
                      <a:r>
                        <a:rPr lang="en-US" sz="1600" b="1" kern="1200">
                          <a:solidFill>
                            <a:schemeClr val="lt1"/>
                          </a:solidFill>
                          <a:effectLst/>
                          <a:latin typeface="Corbel"/>
                          <a:ea typeface="Calibri"/>
                          <a:cs typeface="Times New Roman"/>
                        </a:rPr>
                        <a:t>Community Health Project Team</a:t>
                      </a:r>
                    </a:p>
                  </a:txBody>
                  <a:tcPr marL="50800" marR="50800" marT="50800" marB="50800" anchor="ctr"/>
                </a:tc>
                <a:tc>
                  <a:txBody>
                    <a:bodyPr/>
                    <a:lstStyle/>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Kelly O’Neal</a:t>
                      </a:r>
                    </a:p>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Jesse Gelwicks</a:t>
                      </a:r>
                    </a:p>
                  </a:txBody>
                  <a:tcPr anchor="ctr">
                    <a:lnR w="12700" cmpd="sng">
                      <a:noFill/>
                    </a:lnR>
                  </a:tcPr>
                </a:tc>
                <a:tc>
                  <a:txBody>
                    <a:bodyPr/>
                    <a:lstStyle/>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Chantal Sullivan</a:t>
                      </a:r>
                    </a:p>
                    <a:p>
                      <a:pPr marL="0" marR="0" lvl="0" indent="0" algn="l" defTabSz="914400" rtl="0" eaLnBrk="1" latinLnBrk="0" hangingPunct="1">
                        <a:lnSpc>
                          <a:spcPct val="100000"/>
                        </a:lnSpc>
                        <a:spcBef>
                          <a:spcPts val="0"/>
                        </a:spcBef>
                        <a:spcAft>
                          <a:spcPts val="0"/>
                        </a:spcAft>
                        <a:buClr>
                          <a:schemeClr val="accent1"/>
                        </a:buClr>
                        <a:buFont typeface="Arial,Sans-Serif"/>
                        <a:buNone/>
                      </a:pPr>
                      <a:r>
                        <a:rPr lang="en-US" sz="1600" kern="1200" noProof="0">
                          <a:solidFill>
                            <a:schemeClr val="accent1"/>
                          </a:solidFill>
                          <a:latin typeface="+mn-lt"/>
                          <a:ea typeface="+mn-ea"/>
                          <a:cs typeface="+mn-cs"/>
                        </a:rPr>
                        <a:t>Kayla Cathers</a:t>
                      </a:r>
                      <a:endParaRPr lang="en-US" sz="1600" kern="1200">
                        <a:solidFill>
                          <a:schemeClr val="accent1"/>
                        </a:solidFill>
                        <a:latin typeface="+mn-lt"/>
                        <a:ea typeface="+mn-ea"/>
                        <a:cs typeface="+mn-cs"/>
                      </a:endParaRPr>
                    </a:p>
                  </a:txBody>
                  <a:tcPr marL="50800" marR="50800" marT="50800" marB="5080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59144036"/>
                  </a:ext>
                </a:extLst>
              </a:tr>
              <a:tr h="899249">
                <a:tc>
                  <a:txBody>
                    <a:bodyPr/>
                    <a:lstStyle/>
                    <a:p>
                      <a:pPr marL="0" marR="0" lvl="0" indent="0" algn="l" defTabSz="914400" rtl="0" eaLnBrk="1" latinLnBrk="0" hangingPunct="1">
                        <a:lnSpc>
                          <a:spcPct val="107000"/>
                        </a:lnSpc>
                        <a:spcBef>
                          <a:spcPts val="0"/>
                        </a:spcBef>
                        <a:spcAft>
                          <a:spcPts val="0"/>
                        </a:spcAft>
                        <a:buClr>
                          <a:srgbClr val="000000"/>
                        </a:buClr>
                        <a:buNone/>
                      </a:pPr>
                      <a:r>
                        <a:rPr lang="en-US" sz="1600" b="1" kern="1200">
                          <a:solidFill>
                            <a:schemeClr val="lt1"/>
                          </a:solidFill>
                          <a:effectLst/>
                          <a:latin typeface="Corbel"/>
                          <a:ea typeface="Calibri"/>
                          <a:cs typeface="Times New Roman"/>
                        </a:rPr>
                        <a:t>Data Team</a:t>
                      </a:r>
                    </a:p>
                  </a:txBody>
                  <a:tcPr marL="50800" marR="50800" marT="50800" marB="50800" anchor="ctr"/>
                </a:tc>
                <a:tc>
                  <a:txBody>
                    <a:bodyPr/>
                    <a:lstStyle/>
                    <a:p>
                      <a:pPr marL="0" marR="0" lvl="0" indent="0" algn="l" defTabSz="914400" rtl="0" eaLnBrk="1" latinLnBrk="0" hangingPunct="1">
                        <a:lnSpc>
                          <a:spcPct val="100000"/>
                        </a:lnSpc>
                        <a:spcBef>
                          <a:spcPts val="0"/>
                        </a:spcBef>
                        <a:spcAft>
                          <a:spcPts val="0"/>
                        </a:spcAft>
                        <a:buClr>
                          <a:schemeClr val="accent1"/>
                        </a:buClr>
                        <a:buFont typeface="Arial" panose="020B0604020202020204" pitchFamily="34" charset="0"/>
                        <a:buNone/>
                      </a:pPr>
                      <a:r>
                        <a:rPr lang="en-US" sz="1600" kern="1200" noProof="0">
                          <a:solidFill>
                            <a:schemeClr val="accent1"/>
                          </a:solidFill>
                          <a:latin typeface="+mn-lt"/>
                          <a:ea typeface="+mn-ea"/>
                          <a:cs typeface="+mn-cs"/>
                        </a:rPr>
                        <a:t>Garett Ng</a:t>
                      </a:r>
                    </a:p>
                    <a:p>
                      <a:pPr marL="0" marR="0" lvl="0" indent="0" algn="l" defTabSz="914400" rtl="0" eaLnBrk="1" latinLnBrk="0" hangingPunct="1">
                        <a:lnSpc>
                          <a:spcPct val="100000"/>
                        </a:lnSpc>
                        <a:spcBef>
                          <a:spcPts val="0"/>
                        </a:spcBef>
                        <a:spcAft>
                          <a:spcPts val="0"/>
                        </a:spcAft>
                        <a:buClr>
                          <a:schemeClr val="accent1"/>
                        </a:buClr>
                        <a:buFont typeface="Arial" panose="020B0604020202020204" pitchFamily="34" charset="0"/>
                        <a:buNone/>
                      </a:pPr>
                      <a:r>
                        <a:rPr lang="en-US" sz="1600" kern="1200" noProof="0">
                          <a:solidFill>
                            <a:schemeClr val="accent1"/>
                          </a:solidFill>
                          <a:latin typeface="+mn-lt"/>
                          <a:ea typeface="+mn-ea"/>
                          <a:cs typeface="+mn-cs"/>
                        </a:rPr>
                        <a:t>Simran Gill</a:t>
                      </a:r>
                      <a:endParaRPr lang="en-US" sz="1600" kern="1200">
                        <a:solidFill>
                          <a:schemeClr val="accent1"/>
                        </a:solidFill>
                        <a:latin typeface="+mn-lt"/>
                        <a:ea typeface="+mn-ea"/>
                        <a:cs typeface="+mn-cs"/>
                      </a:endParaRPr>
                    </a:p>
                  </a:txBody>
                  <a:tcPr anchor="ctr">
                    <a:lnR w="12700" cmpd="sng">
                      <a:noFill/>
                    </a:lnR>
                  </a:tcPr>
                </a:tc>
                <a:tc>
                  <a:txBody>
                    <a:bodyPr/>
                    <a:lstStyle/>
                    <a:p>
                      <a:pPr marL="0" marR="0" lvl="0" indent="0" algn="l" defTabSz="914400" rtl="0" eaLnBrk="1" latinLnBrk="0" hangingPunct="1">
                        <a:lnSpc>
                          <a:spcPct val="100000"/>
                        </a:lnSpc>
                        <a:spcBef>
                          <a:spcPts val="0"/>
                        </a:spcBef>
                        <a:spcAft>
                          <a:spcPts val="0"/>
                        </a:spcAft>
                        <a:buClr>
                          <a:srgbClr val="000000"/>
                        </a:buClr>
                        <a:buFont typeface="Arial,Sans-Serif"/>
                        <a:buNone/>
                      </a:pPr>
                      <a:endParaRPr lang="en-US" sz="1600" kern="1200">
                        <a:solidFill>
                          <a:schemeClr val="accent1"/>
                        </a:solidFill>
                        <a:latin typeface="+mn-lt"/>
                        <a:ea typeface="+mn-ea"/>
                        <a:cs typeface="+mn-cs"/>
                      </a:endParaRPr>
                    </a:p>
                  </a:txBody>
                  <a:tcPr marL="50800" marR="50800" marT="50800" marB="50800" anchor="ctr">
                    <a:lnL w="12700" cmpd="sng">
                      <a:noFill/>
                    </a:lnL>
                    <a:lnR w="12700" cmpd="sng">
                      <a:noFill/>
                    </a:lnR>
                    <a:lnT w="12700" cap="flat" cmpd="sng" algn="ctr">
                      <a:solidFill>
                        <a:schemeClr val="bg1"/>
                      </a:solidFill>
                      <a:prstDash val="solid"/>
                      <a:round/>
                      <a:headEnd type="none" w="med" len="med"/>
                      <a:tailEnd type="none" w="med" len="med"/>
                    </a:lnT>
                    <a:lnB w="12700" cmpd="sng">
                      <a:noFill/>
                    </a:lnB>
                  </a:tcPr>
                </a:tc>
                <a:extLst>
                  <a:ext uri="{0D108BD9-81ED-4DB2-BD59-A6C34878D82A}">
                    <a16:rowId xmlns:a16="http://schemas.microsoft.com/office/drawing/2014/main" val="2552134007"/>
                  </a:ext>
                </a:extLst>
              </a:tr>
            </a:tbl>
          </a:graphicData>
        </a:graphic>
      </p:graphicFrame>
      <p:sp>
        <p:nvSpPr>
          <p:cNvPr id="5" name="TextBox 4">
            <a:extLst>
              <a:ext uri="{FF2B5EF4-FFF2-40B4-BE49-F238E27FC236}">
                <a16:creationId xmlns:a16="http://schemas.microsoft.com/office/drawing/2014/main" id="{8CC820AB-1A88-9FA8-1772-57884BC755FA}"/>
              </a:ext>
            </a:extLst>
          </p:cNvPr>
          <p:cNvSpPr txBox="1"/>
          <p:nvPr/>
        </p:nvSpPr>
        <p:spPr>
          <a:xfrm>
            <a:off x="1515979" y="257392"/>
            <a:ext cx="8825162" cy="1122871"/>
          </a:xfrm>
          <a:prstGeom prst="rect">
            <a:avLst/>
          </a:prstGeom>
          <a:noFill/>
        </p:spPr>
        <p:txBody>
          <a:bodyPr wrap="square">
            <a:spAutoFit/>
          </a:bodyPr>
          <a:lstStyle/>
          <a:p>
            <a:pPr marL="0" marR="0" lvl="0" algn="ctr">
              <a:lnSpc>
                <a:spcPct val="107000"/>
              </a:lnSpc>
              <a:spcBef>
                <a:spcPts val="0"/>
              </a:spcBef>
              <a:spcAft>
                <a:spcPts val="0"/>
              </a:spcAft>
              <a:buNone/>
            </a:pPr>
            <a:r>
              <a:rPr lang="en-US" sz="3200" b="1" kern="1200" noProof="0">
                <a:solidFill>
                  <a:schemeClr val="accent1"/>
                </a:solidFill>
                <a:effectLst/>
                <a:latin typeface="Corbel"/>
                <a:ea typeface="Calibri"/>
                <a:cs typeface="Times New Roman"/>
              </a:rPr>
              <a:t>Who have we engaged in the development of this work?</a:t>
            </a:r>
            <a:endParaRPr lang="en-US" sz="3200" b="1" kern="1200">
              <a:solidFill>
                <a:schemeClr val="accent1"/>
              </a:solidFill>
              <a:effectLst/>
              <a:latin typeface="Corbel"/>
              <a:ea typeface="Calibri"/>
              <a:cs typeface="Times New Roman"/>
            </a:endParaRPr>
          </a:p>
        </p:txBody>
      </p:sp>
    </p:spTree>
    <p:extLst>
      <p:ext uri="{BB962C8B-B14F-4D97-AF65-F5344CB8AC3E}">
        <p14:creationId xmlns:p14="http://schemas.microsoft.com/office/powerpoint/2010/main" val="1384780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72B82-42B2-4E91-8FA3-F00C4C9D72C9}"/>
              </a:ext>
            </a:extLst>
          </p:cNvPr>
          <p:cNvSpPr>
            <a:spLocks noGrp="1"/>
          </p:cNvSpPr>
          <p:nvPr>
            <p:ph type="title"/>
          </p:nvPr>
        </p:nvSpPr>
        <p:spPr/>
        <p:txBody>
          <a:bodyPr/>
          <a:lstStyle/>
          <a:p>
            <a:r>
              <a:rPr lang="en-US" sz="6000"/>
              <a:t>Program materials</a:t>
            </a:r>
          </a:p>
        </p:txBody>
      </p:sp>
    </p:spTree>
    <p:extLst>
      <p:ext uri="{BB962C8B-B14F-4D97-AF65-F5344CB8AC3E}">
        <p14:creationId xmlns:p14="http://schemas.microsoft.com/office/powerpoint/2010/main" val="1314459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216" y="288459"/>
            <a:ext cx="10503568" cy="1014542"/>
          </a:xfrm>
        </p:spPr>
        <p:txBody>
          <a:bodyPr>
            <a:normAutofit/>
          </a:bodyPr>
          <a:lstStyle/>
          <a:p>
            <a:pPr algn="ctr"/>
            <a:r>
              <a:rPr lang="en-US" sz="3600" b="1"/>
              <a:t>Cable locks </a:t>
            </a:r>
          </a:p>
        </p:txBody>
      </p:sp>
      <p:sp>
        <p:nvSpPr>
          <p:cNvPr id="6" name="Content Placeholder 2"/>
          <p:cNvSpPr txBox="1">
            <a:spLocks/>
          </p:cNvSpPr>
          <p:nvPr/>
        </p:nvSpPr>
        <p:spPr>
          <a:xfrm>
            <a:off x="555173" y="1396273"/>
            <a:ext cx="9461256" cy="460936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r>
              <a:rPr lang="en-US" sz="2400">
                <a:solidFill>
                  <a:schemeClr val="tx1"/>
                </a:solidFill>
                <a:latin typeface="+mj-lt"/>
              </a:rPr>
              <a:t>We will make locks available to your clinic</a:t>
            </a:r>
          </a:p>
          <a:p>
            <a:r>
              <a:rPr lang="en-US" sz="2400">
                <a:solidFill>
                  <a:schemeClr val="tx1"/>
                </a:solidFill>
                <a:latin typeface="+mj-lt"/>
              </a:rPr>
              <a:t>Distribute however makes sense in your clinic workflow (Jesse can help figure this out with you!)</a:t>
            </a:r>
          </a:p>
        </p:txBody>
      </p:sp>
      <p:pic>
        <p:nvPicPr>
          <p:cNvPr id="4" name="Picture 3" descr="Text&#10;&#10;Description automatically generated">
            <a:extLst>
              <a:ext uri="{FF2B5EF4-FFF2-40B4-BE49-F238E27FC236}">
                <a16:creationId xmlns:a16="http://schemas.microsoft.com/office/drawing/2014/main" id="{64E373F0-1BEB-4407-917E-308252160D0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016429" y="1075231"/>
            <a:ext cx="1283879" cy="3209698"/>
          </a:xfrm>
          <a:prstGeom prst="rect">
            <a:avLst/>
          </a:prstGeom>
        </p:spPr>
      </p:pic>
      <p:pic>
        <p:nvPicPr>
          <p:cNvPr id="5" name="Picture 1" descr="Image of cable lock">
            <a:extLst>
              <a:ext uri="{FF2B5EF4-FFF2-40B4-BE49-F238E27FC236}">
                <a16:creationId xmlns:a16="http://schemas.microsoft.com/office/drawing/2014/main" id="{040FF78C-7BE0-4A69-A37A-24A7D051AF7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53878" y="4378201"/>
            <a:ext cx="2903841" cy="191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CCD3D4E2-D04F-48E7-AB80-53289C6A05ED}"/>
              </a:ext>
            </a:extLst>
          </p:cNvPr>
          <p:cNvSpPr txBox="1">
            <a:spLocks/>
          </p:cNvSpPr>
          <p:nvPr/>
        </p:nvSpPr>
        <p:spPr>
          <a:xfrm>
            <a:off x="304270" y="2907340"/>
            <a:ext cx="7772398" cy="388186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lvl="1">
              <a:lnSpc>
                <a:spcPct val="110000"/>
              </a:lnSpc>
              <a:spcAft>
                <a:spcPts val="1400"/>
              </a:spcAft>
            </a:pPr>
            <a:r>
              <a:rPr lang="en-US" sz="2400" b="1">
                <a:solidFill>
                  <a:schemeClr val="tx1"/>
                </a:solidFill>
              </a:rPr>
              <a:t>RECOMMEND</a:t>
            </a:r>
            <a:r>
              <a:rPr lang="en-US" sz="2400">
                <a:solidFill>
                  <a:schemeClr val="tx1"/>
                </a:solidFill>
                <a:latin typeface="+mj-lt"/>
              </a:rPr>
              <a:t> storing locks in baskets in exam room as a VISUAL REMINDER! </a:t>
            </a:r>
          </a:p>
          <a:p>
            <a:pPr lvl="1">
              <a:lnSpc>
                <a:spcPct val="110000"/>
              </a:lnSpc>
              <a:spcAft>
                <a:spcPts val="1400"/>
              </a:spcAft>
            </a:pPr>
            <a:r>
              <a:rPr lang="en-US" sz="2400" b="1" u="sng">
                <a:solidFill>
                  <a:schemeClr val="tx1"/>
                </a:solidFill>
                <a:latin typeface="+mj-lt"/>
              </a:rPr>
              <a:t>Please offer locks to all families-</a:t>
            </a:r>
            <a:r>
              <a:rPr lang="en-US" sz="2400">
                <a:solidFill>
                  <a:schemeClr val="tx1"/>
                </a:solidFill>
                <a:latin typeface="+mj-lt"/>
              </a:rPr>
              <a:t> Even families with all firearms locked up or non-owners may want to share locks with others with whom their children spend time (e.g., grandparents) </a:t>
            </a:r>
          </a:p>
        </p:txBody>
      </p:sp>
      <p:sp>
        <p:nvSpPr>
          <p:cNvPr id="8" name="TextBox 7">
            <a:extLst>
              <a:ext uri="{FF2B5EF4-FFF2-40B4-BE49-F238E27FC236}">
                <a16:creationId xmlns:a16="http://schemas.microsoft.com/office/drawing/2014/main" id="{926DCA5C-FAD5-4EDD-88AB-3A93B2C50830}"/>
              </a:ext>
            </a:extLst>
          </p:cNvPr>
          <p:cNvSpPr txBox="1"/>
          <p:nvPr/>
        </p:nvSpPr>
        <p:spPr>
          <a:xfrm>
            <a:off x="5840605" y="6284941"/>
            <a:ext cx="6094324" cy="276999"/>
          </a:xfrm>
          <a:prstGeom prst="rect">
            <a:avLst/>
          </a:prstGeom>
          <a:noFill/>
        </p:spPr>
        <p:txBody>
          <a:bodyPr wrap="square">
            <a:spAutoFit/>
          </a:bodyPr>
          <a:lstStyle/>
          <a:p>
            <a:r>
              <a:rPr lang="en-US" sz="1200"/>
              <a:t>U.S. Department of Justice. 2015. </a:t>
            </a:r>
            <a:r>
              <a:rPr lang="en-US" sz="1200">
                <a:hlinkClick r:id="rId5"/>
              </a:rPr>
              <a:t>https://www.safefirearmsstorage.org/safe-storage-options/</a:t>
            </a:r>
            <a:r>
              <a:rPr lang="en-US" sz="1200"/>
              <a:t> </a:t>
            </a:r>
          </a:p>
        </p:txBody>
      </p:sp>
    </p:spTree>
    <p:extLst>
      <p:ext uri="{BB962C8B-B14F-4D97-AF65-F5344CB8AC3E}">
        <p14:creationId xmlns:p14="http://schemas.microsoft.com/office/powerpoint/2010/main" val="3492951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746F-B09B-4D71-A9A1-0020887229C6}"/>
              </a:ext>
            </a:extLst>
          </p:cNvPr>
          <p:cNvSpPr>
            <a:spLocks noGrp="1"/>
          </p:cNvSpPr>
          <p:nvPr>
            <p:ph type="title"/>
          </p:nvPr>
        </p:nvSpPr>
        <p:spPr/>
        <p:txBody>
          <a:bodyPr>
            <a:normAutofit/>
          </a:bodyPr>
          <a:lstStyle/>
          <a:p>
            <a:pPr algn="ctr"/>
            <a:r>
              <a:rPr lang="en-US" sz="3600">
                <a:solidFill>
                  <a:schemeClr val="tx1"/>
                </a:solidFill>
              </a:rPr>
              <a:t>Cable lock installation instructions come with all locks (you don’t need to know how to install)</a:t>
            </a:r>
          </a:p>
        </p:txBody>
      </p:sp>
      <p:pic>
        <p:nvPicPr>
          <p:cNvPr id="4" name="Picture 3">
            <a:extLst>
              <a:ext uri="{FF2B5EF4-FFF2-40B4-BE49-F238E27FC236}">
                <a16:creationId xmlns:a16="http://schemas.microsoft.com/office/drawing/2014/main" id="{7195B8FB-185A-4145-A30C-BCF2D966DE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63140" y="2306321"/>
            <a:ext cx="6844556" cy="3569548"/>
          </a:xfrm>
          <a:prstGeom prst="rect">
            <a:avLst/>
          </a:prstGeom>
        </p:spPr>
      </p:pic>
    </p:spTree>
    <p:extLst>
      <p:ext uri="{BB962C8B-B14F-4D97-AF65-F5344CB8AC3E}">
        <p14:creationId xmlns:p14="http://schemas.microsoft.com/office/powerpoint/2010/main" val="985270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77E56D-1857-7388-746C-4AECCC3C1E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35399" y="1875200"/>
            <a:ext cx="3288963" cy="4596533"/>
          </a:xfrm>
          <a:prstGeom prst="rect">
            <a:avLst/>
          </a:prstGeom>
          <a:ln>
            <a:solidFill>
              <a:schemeClr val="tx1"/>
            </a:solidFill>
          </a:ln>
        </p:spPr>
      </p:pic>
      <p:pic>
        <p:nvPicPr>
          <p:cNvPr id="6" name="Picture 5">
            <a:extLst>
              <a:ext uri="{FF2B5EF4-FFF2-40B4-BE49-F238E27FC236}">
                <a16:creationId xmlns:a16="http://schemas.microsoft.com/office/drawing/2014/main" id="{EE1617B8-9FB3-624B-0737-038B8FFBCF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7109" y="1875200"/>
            <a:ext cx="3551197" cy="4596532"/>
          </a:xfrm>
          <a:prstGeom prst="rect">
            <a:avLst/>
          </a:prstGeom>
          <a:ln>
            <a:solidFill>
              <a:schemeClr val="tx1"/>
            </a:solidFill>
          </a:ln>
        </p:spPr>
      </p:pic>
      <p:pic>
        <p:nvPicPr>
          <p:cNvPr id="8" name="Picture 7">
            <a:extLst>
              <a:ext uri="{FF2B5EF4-FFF2-40B4-BE49-F238E27FC236}">
                <a16:creationId xmlns:a16="http://schemas.microsoft.com/office/drawing/2014/main" id="{000744D5-49F1-F758-1E57-8FBA0274248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66931" y="1875200"/>
            <a:ext cx="3479258" cy="4596533"/>
          </a:xfrm>
          <a:prstGeom prst="rect">
            <a:avLst/>
          </a:prstGeom>
          <a:ln>
            <a:solidFill>
              <a:schemeClr val="tx1"/>
            </a:solidFill>
          </a:ln>
        </p:spPr>
      </p:pic>
      <p:sp>
        <p:nvSpPr>
          <p:cNvPr id="9" name="TextBox 8">
            <a:extLst>
              <a:ext uri="{FF2B5EF4-FFF2-40B4-BE49-F238E27FC236}">
                <a16:creationId xmlns:a16="http://schemas.microsoft.com/office/drawing/2014/main" id="{BBD3EB24-67C5-4B62-85D9-C78DF7CB9DC8}"/>
              </a:ext>
            </a:extLst>
          </p:cNvPr>
          <p:cNvSpPr txBox="1"/>
          <p:nvPr/>
        </p:nvSpPr>
        <p:spPr>
          <a:xfrm>
            <a:off x="2042995" y="1505469"/>
            <a:ext cx="1837721" cy="369332"/>
          </a:xfrm>
          <a:prstGeom prst="rect">
            <a:avLst/>
          </a:prstGeom>
          <a:noFill/>
        </p:spPr>
        <p:txBody>
          <a:bodyPr wrap="square" rtlCol="0">
            <a:spAutoFit/>
          </a:bodyPr>
          <a:lstStyle/>
          <a:p>
            <a:r>
              <a:rPr lang="en-US" b="1"/>
              <a:t>Poster </a:t>
            </a:r>
          </a:p>
        </p:txBody>
      </p:sp>
      <p:sp>
        <p:nvSpPr>
          <p:cNvPr id="10" name="TextBox 9">
            <a:extLst>
              <a:ext uri="{FF2B5EF4-FFF2-40B4-BE49-F238E27FC236}">
                <a16:creationId xmlns:a16="http://schemas.microsoft.com/office/drawing/2014/main" id="{FF8C5163-BC1D-E064-69CA-7F12C6B56667}"/>
              </a:ext>
            </a:extLst>
          </p:cNvPr>
          <p:cNvSpPr txBox="1"/>
          <p:nvPr/>
        </p:nvSpPr>
        <p:spPr>
          <a:xfrm>
            <a:off x="7981566" y="1505469"/>
            <a:ext cx="1837721" cy="369332"/>
          </a:xfrm>
          <a:prstGeom prst="rect">
            <a:avLst/>
          </a:prstGeom>
          <a:noFill/>
        </p:spPr>
        <p:txBody>
          <a:bodyPr wrap="square" rtlCol="0">
            <a:spAutoFit/>
          </a:bodyPr>
          <a:lstStyle/>
          <a:p>
            <a:r>
              <a:rPr lang="en-US" b="1"/>
              <a:t>Handout</a:t>
            </a:r>
          </a:p>
        </p:txBody>
      </p:sp>
      <p:sp>
        <p:nvSpPr>
          <p:cNvPr id="11" name="Title 3">
            <a:extLst>
              <a:ext uri="{FF2B5EF4-FFF2-40B4-BE49-F238E27FC236}">
                <a16:creationId xmlns:a16="http://schemas.microsoft.com/office/drawing/2014/main" id="{976BBD83-0050-DE9A-6533-282A3CFF62CD}"/>
              </a:ext>
            </a:extLst>
          </p:cNvPr>
          <p:cNvSpPr txBox="1">
            <a:spLocks/>
          </p:cNvSpPr>
          <p:nvPr/>
        </p:nvSpPr>
        <p:spPr>
          <a:xfrm>
            <a:off x="879981" y="386267"/>
            <a:ext cx="10653434" cy="130386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3600" b="1"/>
              <a:t>Posters and handouts to support your counseling</a:t>
            </a:r>
            <a:endParaRPr lang="en-US" sz="3600"/>
          </a:p>
        </p:txBody>
      </p:sp>
    </p:spTree>
    <p:extLst>
      <p:ext uri="{BB962C8B-B14F-4D97-AF65-F5344CB8AC3E}">
        <p14:creationId xmlns:p14="http://schemas.microsoft.com/office/powerpoint/2010/main" val="1518530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4303E-1453-0B06-1C25-479C525F817C}"/>
              </a:ext>
            </a:extLst>
          </p:cNvPr>
          <p:cNvSpPr>
            <a:spLocks noGrp="1"/>
          </p:cNvSpPr>
          <p:nvPr>
            <p:ph type="title"/>
          </p:nvPr>
        </p:nvSpPr>
        <p:spPr>
          <a:xfrm>
            <a:off x="838200" y="446156"/>
            <a:ext cx="9875520" cy="1356360"/>
          </a:xfrm>
        </p:spPr>
        <p:txBody>
          <a:bodyPr>
            <a:normAutofit/>
          </a:bodyPr>
          <a:lstStyle/>
          <a:p>
            <a:r>
              <a:rPr lang="en-US" sz="3600" b="1"/>
              <a:t>Short clinician guide to reinforce training concepts (2 pages) </a:t>
            </a:r>
          </a:p>
        </p:txBody>
      </p:sp>
      <p:pic>
        <p:nvPicPr>
          <p:cNvPr id="5" name="Picture 4">
            <a:extLst>
              <a:ext uri="{FF2B5EF4-FFF2-40B4-BE49-F238E27FC236}">
                <a16:creationId xmlns:a16="http://schemas.microsoft.com/office/drawing/2014/main" id="{F792E89D-FEE0-BC6C-0912-52C52A4A502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90506" y="1758341"/>
            <a:ext cx="7361876" cy="4734805"/>
          </a:xfrm>
          <a:prstGeom prst="rect">
            <a:avLst/>
          </a:prstGeom>
          <a:ln>
            <a:solidFill>
              <a:schemeClr val="tx1"/>
            </a:solidFill>
          </a:ln>
        </p:spPr>
      </p:pic>
    </p:spTree>
    <p:extLst>
      <p:ext uri="{BB962C8B-B14F-4D97-AF65-F5344CB8AC3E}">
        <p14:creationId xmlns:p14="http://schemas.microsoft.com/office/powerpoint/2010/main" val="2884028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72B82-42B2-4E91-8FA3-F00C4C9D72C9}"/>
              </a:ext>
            </a:extLst>
          </p:cNvPr>
          <p:cNvSpPr>
            <a:spLocks noGrp="1"/>
          </p:cNvSpPr>
          <p:nvPr>
            <p:ph type="title"/>
          </p:nvPr>
        </p:nvSpPr>
        <p:spPr/>
        <p:txBody>
          <a:bodyPr/>
          <a:lstStyle/>
          <a:p>
            <a:r>
              <a:rPr lang="en-US"/>
              <a:t>Input from clinician Champions </a:t>
            </a:r>
          </a:p>
        </p:txBody>
      </p:sp>
    </p:spTree>
    <p:extLst>
      <p:ext uri="{BB962C8B-B14F-4D97-AF65-F5344CB8AC3E}">
        <p14:creationId xmlns:p14="http://schemas.microsoft.com/office/powerpoint/2010/main" val="1941623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B046F-474C-4B3A-B810-9CB28E82FC5B}"/>
              </a:ext>
            </a:extLst>
          </p:cNvPr>
          <p:cNvSpPr>
            <a:spLocks noGrp="1"/>
          </p:cNvSpPr>
          <p:nvPr>
            <p:ph type="title"/>
          </p:nvPr>
        </p:nvSpPr>
        <p:spPr>
          <a:xfrm>
            <a:off x="1039024" y="157316"/>
            <a:ext cx="9875520" cy="1356360"/>
          </a:xfrm>
        </p:spPr>
        <p:txBody>
          <a:bodyPr>
            <a:normAutofit/>
          </a:bodyPr>
          <a:lstStyle/>
          <a:p>
            <a:pPr algn="ctr"/>
            <a:r>
              <a:rPr lang="en-US" sz="3600" b="1"/>
              <a:t>Next steps</a:t>
            </a:r>
          </a:p>
        </p:txBody>
      </p:sp>
      <p:sp>
        <p:nvSpPr>
          <p:cNvPr id="3" name="Content Placeholder 2">
            <a:extLst>
              <a:ext uri="{FF2B5EF4-FFF2-40B4-BE49-F238E27FC236}">
                <a16:creationId xmlns:a16="http://schemas.microsoft.com/office/drawing/2014/main" id="{3BEC176F-803B-4C93-8F17-8653DBEEC45B}"/>
              </a:ext>
            </a:extLst>
          </p:cNvPr>
          <p:cNvSpPr>
            <a:spLocks noGrp="1"/>
          </p:cNvSpPr>
          <p:nvPr>
            <p:ph idx="1"/>
          </p:nvPr>
        </p:nvSpPr>
        <p:spPr>
          <a:xfrm>
            <a:off x="533400" y="1266722"/>
            <a:ext cx="10886768" cy="4700137"/>
          </a:xfrm>
        </p:spPr>
        <p:txBody>
          <a:bodyPr vert="horz" lIns="91440" tIns="45720" rIns="91440" bIns="45720" rtlCol="0" anchor="t">
            <a:normAutofit fontScale="25000" lnSpcReduction="20000"/>
          </a:bodyPr>
          <a:lstStyle/>
          <a:p>
            <a:pPr lvl="1">
              <a:lnSpc>
                <a:spcPct val="170000"/>
              </a:lnSpc>
            </a:pPr>
            <a:r>
              <a:rPr lang="en-US" sz="8000">
                <a:solidFill>
                  <a:schemeClr val="tx1"/>
                </a:solidFill>
              </a:rPr>
              <a:t>Remember </a:t>
            </a:r>
            <a:r>
              <a:rPr lang="en-US" sz="8000" b="1">
                <a:solidFill>
                  <a:srgbClr val="FF0000"/>
                </a:solidFill>
              </a:rPr>
              <a:t>C.A.R.E.</a:t>
            </a:r>
          </a:p>
          <a:p>
            <a:pPr lvl="1">
              <a:lnSpc>
                <a:spcPct val="170000"/>
              </a:lnSpc>
            </a:pPr>
            <a:r>
              <a:rPr lang="en-US" sz="8000" b="1">
                <a:solidFill>
                  <a:schemeClr val="tx1"/>
                </a:solidFill>
              </a:rPr>
              <a:t>ROLE PLAY </a:t>
            </a:r>
            <a:r>
              <a:rPr lang="en-US" sz="8000">
                <a:solidFill>
                  <a:schemeClr val="tx1"/>
                </a:solidFill>
              </a:rPr>
              <a:t>with your peers!</a:t>
            </a:r>
          </a:p>
          <a:p>
            <a:pPr lvl="1">
              <a:lnSpc>
                <a:spcPct val="170000"/>
              </a:lnSpc>
            </a:pPr>
            <a:r>
              <a:rPr lang="en-US" sz="8000">
                <a:solidFill>
                  <a:schemeClr val="tx1"/>
                </a:solidFill>
              </a:rPr>
              <a:t>Access the </a:t>
            </a:r>
            <a:r>
              <a:rPr lang="en-US" sz="8000" b="1">
                <a:solidFill>
                  <a:schemeClr val="tx1"/>
                </a:solidFill>
                <a:hlinkClick r:id="rId3">
                  <a:extLst>
                    <a:ext uri="{A12FA001-AC4F-418D-AE19-62706E023703}">
                      <ahyp:hlinkClr xmlns:ahyp="http://schemas.microsoft.com/office/drawing/2018/hyperlinkcolor" val="tx"/>
                    </a:ext>
                  </a:extLst>
                </a:hlinkClick>
              </a:rPr>
              <a:t>clinician guide</a:t>
            </a:r>
            <a:endParaRPr lang="en-US" sz="8000">
              <a:solidFill>
                <a:schemeClr val="tx1"/>
              </a:solidFill>
            </a:endParaRPr>
          </a:p>
          <a:p>
            <a:pPr lvl="1">
              <a:lnSpc>
                <a:spcPct val="170000"/>
              </a:lnSpc>
            </a:pPr>
            <a:r>
              <a:rPr lang="en-US" sz="8000">
                <a:solidFill>
                  <a:schemeClr val="tx1"/>
                </a:solidFill>
              </a:rPr>
              <a:t>Know where your locks are stored </a:t>
            </a:r>
          </a:p>
          <a:p>
            <a:pPr lvl="1">
              <a:lnSpc>
                <a:spcPct val="170000"/>
              </a:lnSpc>
            </a:pPr>
            <a:r>
              <a:rPr lang="en-US" sz="8000">
                <a:solidFill>
                  <a:schemeClr val="tx1"/>
                </a:solidFill>
              </a:rPr>
              <a:t>Know who your physician lead is</a:t>
            </a:r>
          </a:p>
          <a:p>
            <a:pPr lvl="1">
              <a:lnSpc>
                <a:spcPct val="170000"/>
              </a:lnSpc>
            </a:pPr>
            <a:r>
              <a:rPr lang="en-US" sz="8000">
                <a:solidFill>
                  <a:schemeClr val="tx1"/>
                </a:solidFill>
              </a:rPr>
              <a:t>Bookmark the </a:t>
            </a:r>
            <a:r>
              <a:rPr lang="en-US" sz="8000" b="1">
                <a:solidFill>
                  <a:schemeClr val="tx1"/>
                </a:solidFill>
                <a:hlinkClick r:id="rId3">
                  <a:extLst>
                    <a:ext uri="{A12FA001-AC4F-418D-AE19-62706E023703}">
                      <ahyp:hlinkClr xmlns:ahyp="http://schemas.microsoft.com/office/drawing/2018/hyperlinkcolor" val="tx"/>
                    </a:ext>
                  </a:extLst>
                </a:hlinkClick>
              </a:rPr>
              <a:t>S.A.F.E. Firearm Prevention playbook</a:t>
            </a:r>
            <a:r>
              <a:rPr lang="en-US" sz="8000" b="1">
                <a:solidFill>
                  <a:schemeClr val="tx1"/>
                </a:solidFill>
              </a:rPr>
              <a:t> </a:t>
            </a:r>
            <a:r>
              <a:rPr lang="en-US" sz="8000">
                <a:solidFill>
                  <a:schemeClr val="tx1"/>
                </a:solidFill>
              </a:rPr>
              <a:t>with resources and guidance </a:t>
            </a:r>
          </a:p>
          <a:p>
            <a:pPr lvl="1">
              <a:lnSpc>
                <a:spcPct val="170000"/>
              </a:lnSpc>
            </a:pPr>
            <a:r>
              <a:rPr lang="en-US" sz="8000">
                <a:solidFill>
                  <a:schemeClr val="tx1"/>
                </a:solidFill>
              </a:rPr>
              <a:t>Questions, concerns? </a:t>
            </a:r>
          </a:p>
          <a:p>
            <a:pPr lvl="2">
              <a:lnSpc>
                <a:spcPct val="170000"/>
              </a:lnSpc>
            </a:pPr>
            <a:r>
              <a:rPr lang="en-US" sz="8000">
                <a:solidFill>
                  <a:schemeClr val="tx1"/>
                </a:solidFill>
              </a:rPr>
              <a:t>Call Jesse </a:t>
            </a:r>
            <a:r>
              <a:rPr lang="de-DE" sz="8000" err="1">
                <a:solidFill>
                  <a:schemeClr val="tx1"/>
                </a:solidFill>
              </a:rPr>
              <a:t>Gelwicks</a:t>
            </a:r>
            <a:r>
              <a:rPr lang="de-DE" sz="8000">
                <a:solidFill>
                  <a:schemeClr val="tx1"/>
                </a:solidFill>
              </a:rPr>
              <a:t>, 503-348-0867, </a:t>
            </a:r>
            <a:r>
              <a:rPr lang="de-DE" sz="8000">
                <a:hlinkClick r:id="rId4" tooltip="mailto:jesse.m.gelwicks@kp.org"/>
              </a:rPr>
              <a:t>jesse.m.gelwicks@kp.org</a:t>
            </a:r>
            <a:endParaRPr lang="de-DE" sz="8000"/>
          </a:p>
          <a:p>
            <a:pPr lvl="1"/>
            <a:endParaRPr lang="en-US" sz="6600" b="1">
              <a:solidFill>
                <a:schemeClr val="tx1"/>
              </a:solidFill>
            </a:endParaRPr>
          </a:p>
          <a:p>
            <a:pPr lvl="1"/>
            <a:r>
              <a:rPr lang="en-US" sz="9600" b="1">
                <a:solidFill>
                  <a:schemeClr val="tx1"/>
                </a:solidFill>
              </a:rPr>
              <a:t>General launch date is the month of April 2026!  </a:t>
            </a:r>
            <a:r>
              <a:rPr lang="de-DE" sz="3200"/>
              <a:t> </a:t>
            </a:r>
            <a:endParaRPr lang="en-US" sz="8000">
              <a:solidFill>
                <a:schemeClr val="tx1"/>
              </a:solidFill>
            </a:endParaRPr>
          </a:p>
          <a:p>
            <a:pPr marL="274320" lvl="1" indent="0">
              <a:buNone/>
            </a:pPr>
            <a:endParaRPr lang="en-US" sz="5500">
              <a:solidFill>
                <a:schemeClr val="tx1"/>
              </a:solidFill>
            </a:endParaRPr>
          </a:p>
          <a:p>
            <a:pPr marL="274320" lvl="1" indent="0">
              <a:buNone/>
            </a:pPr>
            <a:endParaRPr lang="en-US" sz="3000">
              <a:solidFill>
                <a:schemeClr val="tx1"/>
              </a:solidFill>
            </a:endParaRPr>
          </a:p>
          <a:p>
            <a:pPr lvl="1"/>
            <a:endParaRPr lang="en-US">
              <a:solidFill>
                <a:schemeClr val="tx1"/>
              </a:solidFill>
            </a:endParaRPr>
          </a:p>
          <a:p>
            <a:pPr marL="45720" indent="0">
              <a:buNone/>
            </a:pPr>
            <a:endParaRPr lang="en-US">
              <a:solidFill>
                <a:schemeClr val="tx1"/>
              </a:solidFill>
            </a:endParaRPr>
          </a:p>
          <a:p>
            <a:endParaRPr lang="en-US">
              <a:solidFill>
                <a:schemeClr val="tx1"/>
              </a:solidFill>
            </a:endParaRPr>
          </a:p>
        </p:txBody>
      </p:sp>
    </p:spTree>
    <p:extLst>
      <p:ext uri="{BB962C8B-B14F-4D97-AF65-F5344CB8AC3E}">
        <p14:creationId xmlns:p14="http://schemas.microsoft.com/office/powerpoint/2010/main" val="919818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55CEF-08D1-4161-A87C-E1BB12310CDD}"/>
              </a:ext>
            </a:extLst>
          </p:cNvPr>
          <p:cNvSpPr>
            <a:spLocks noGrp="1"/>
          </p:cNvSpPr>
          <p:nvPr>
            <p:ph type="title"/>
          </p:nvPr>
        </p:nvSpPr>
        <p:spPr/>
        <p:txBody>
          <a:bodyPr>
            <a:normAutofit/>
          </a:bodyPr>
          <a:lstStyle/>
          <a:p>
            <a:pPr algn="ctr"/>
            <a:r>
              <a:rPr lang="en-US" sz="3600" b="1">
                <a:solidFill>
                  <a:schemeClr val="tx1"/>
                </a:solidFill>
              </a:rPr>
              <a:t>Additional Training Resources from American Academy of Pediatrics </a:t>
            </a:r>
          </a:p>
        </p:txBody>
      </p:sp>
      <p:sp>
        <p:nvSpPr>
          <p:cNvPr id="3" name="Content Placeholder 2">
            <a:extLst>
              <a:ext uri="{FF2B5EF4-FFF2-40B4-BE49-F238E27FC236}">
                <a16:creationId xmlns:a16="http://schemas.microsoft.com/office/drawing/2014/main" id="{DCEE0800-1E27-4739-82A1-F4DD977C417B}"/>
              </a:ext>
            </a:extLst>
          </p:cNvPr>
          <p:cNvSpPr>
            <a:spLocks noGrp="1"/>
          </p:cNvSpPr>
          <p:nvPr>
            <p:ph idx="1"/>
          </p:nvPr>
        </p:nvSpPr>
        <p:spPr>
          <a:xfrm>
            <a:off x="1143000" y="1965960"/>
            <a:ext cx="9601196" cy="3318936"/>
          </a:xfrm>
        </p:spPr>
        <p:txBody>
          <a:bodyPr>
            <a:noAutofit/>
          </a:bodyPr>
          <a:lstStyle/>
          <a:p>
            <a:r>
              <a:rPr lang="en-US" sz="2800">
                <a:solidFill>
                  <a:schemeClr val="tx1"/>
                </a:solidFill>
              </a:rPr>
              <a:t>Each video is 2-3 minutes.</a:t>
            </a:r>
            <a:endParaRPr lang="en-US" sz="2800">
              <a:solidFill>
                <a:schemeClr val="tx1"/>
              </a:solidFill>
              <a:hlinkClick r:id="" action="ppaction://noaction">
                <a:extLst>
                  <a:ext uri="{A12FA001-AC4F-418D-AE19-62706E023703}">
                    <ahyp:hlinkClr xmlns:ahyp="http://schemas.microsoft.com/office/drawing/2018/hyperlinkcolor" val="tx"/>
                  </a:ext>
                </a:extLst>
              </a:hlinkClick>
            </a:endParaRPr>
          </a:p>
          <a:p>
            <a:r>
              <a:rPr lang="en-US" sz="2800">
                <a:solidFill>
                  <a:srgbClr val="9454C3"/>
                </a:solidFill>
                <a:hlinkClick r:id="rId3"/>
              </a:rPr>
              <a:t>Learning to Ask</a:t>
            </a:r>
            <a:r>
              <a:rPr lang="en-US" sz="2800">
                <a:solidFill>
                  <a:srgbClr val="9454C3"/>
                </a:solidFill>
              </a:rPr>
              <a:t> </a:t>
            </a:r>
            <a:r>
              <a:rPr lang="en-US" sz="2800">
                <a:solidFill>
                  <a:schemeClr val="tx1"/>
                </a:solidFill>
              </a:rPr>
              <a:t>(toddler – school age) </a:t>
            </a:r>
          </a:p>
          <a:p>
            <a:r>
              <a:rPr lang="en-US" sz="2800">
                <a:hlinkClick r:id="rId4"/>
              </a:rPr>
              <a:t>Concerned about personal protection</a:t>
            </a:r>
            <a:r>
              <a:rPr lang="en-US" sz="2800"/>
              <a:t> </a:t>
            </a:r>
            <a:r>
              <a:rPr lang="en-US" sz="2800">
                <a:solidFill>
                  <a:schemeClr val="tx1"/>
                </a:solidFill>
              </a:rPr>
              <a:t>(teens)</a:t>
            </a:r>
          </a:p>
          <a:p>
            <a:r>
              <a:rPr lang="en-US" sz="2800">
                <a:hlinkClick r:id="rId5"/>
              </a:rPr>
              <a:t>Range of solutions </a:t>
            </a:r>
            <a:r>
              <a:rPr lang="en-US" sz="2800">
                <a:solidFill>
                  <a:schemeClr val="tx1"/>
                </a:solidFill>
              </a:rPr>
              <a:t>(toddler – school age)</a:t>
            </a:r>
          </a:p>
          <a:p>
            <a:endParaRPr lang="en-US" sz="2800"/>
          </a:p>
          <a:p>
            <a:r>
              <a:rPr lang="en-US" sz="2800">
                <a:solidFill>
                  <a:schemeClr val="tx1"/>
                </a:solidFill>
              </a:rPr>
              <a:t>Full AAP training available (includes additional scenarios): </a:t>
            </a:r>
            <a:r>
              <a:rPr lang="en-US" sz="2800">
                <a:hlinkClick r:id="rId6"/>
              </a:rPr>
              <a:t>https://www.aap.org/en/patient-care/gun-safety-and-injury-prevention/safe-storage-of-firearms/</a:t>
            </a:r>
            <a:r>
              <a:rPr lang="en-US" sz="2800"/>
              <a:t> </a:t>
            </a:r>
          </a:p>
        </p:txBody>
      </p:sp>
    </p:spTree>
    <p:extLst>
      <p:ext uri="{BB962C8B-B14F-4D97-AF65-F5344CB8AC3E}">
        <p14:creationId xmlns:p14="http://schemas.microsoft.com/office/powerpoint/2010/main" val="3952359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THANK YOU!</a:t>
            </a:r>
          </a:p>
        </p:txBody>
      </p:sp>
      <p:sp>
        <p:nvSpPr>
          <p:cNvPr id="3" name="Subtitle 2"/>
          <p:cNvSpPr>
            <a:spLocks noGrp="1"/>
          </p:cNvSpPr>
          <p:nvPr>
            <p:ph type="subTitle" idx="1"/>
          </p:nvPr>
        </p:nvSpPr>
        <p:spPr/>
        <p:txBody>
          <a:bodyPr>
            <a:normAutofit/>
          </a:bodyPr>
          <a:lstStyle/>
          <a:p>
            <a:r>
              <a:rPr lang="en-US" sz="2800"/>
              <a:t>We look forward to collaborating on this important work.</a:t>
            </a:r>
          </a:p>
        </p:txBody>
      </p:sp>
    </p:spTree>
    <p:extLst>
      <p:ext uri="{BB962C8B-B14F-4D97-AF65-F5344CB8AC3E}">
        <p14:creationId xmlns:p14="http://schemas.microsoft.com/office/powerpoint/2010/main" val="2474647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0308-5FAB-D052-EAA1-7A5C1EBB449E}"/>
              </a:ext>
            </a:extLst>
          </p:cNvPr>
          <p:cNvSpPr>
            <a:spLocks noGrp="1"/>
          </p:cNvSpPr>
          <p:nvPr>
            <p:ph type="title"/>
          </p:nvPr>
        </p:nvSpPr>
        <p:spPr>
          <a:xfrm>
            <a:off x="973501" y="580311"/>
            <a:ext cx="9875520" cy="1356360"/>
          </a:xfrm>
        </p:spPr>
        <p:txBody>
          <a:bodyPr/>
          <a:lstStyle/>
          <a:p>
            <a:r>
              <a:rPr lang="en-US" b="1"/>
              <a:t>SAFE Firearm History </a:t>
            </a:r>
          </a:p>
        </p:txBody>
      </p:sp>
      <p:sp>
        <p:nvSpPr>
          <p:cNvPr id="3" name="Content Placeholder 2">
            <a:extLst>
              <a:ext uri="{FF2B5EF4-FFF2-40B4-BE49-F238E27FC236}">
                <a16:creationId xmlns:a16="http://schemas.microsoft.com/office/drawing/2014/main" id="{6AF2126D-F167-4588-C432-BBE7A53A3E41}"/>
              </a:ext>
            </a:extLst>
          </p:cNvPr>
          <p:cNvSpPr>
            <a:spLocks noGrp="1"/>
          </p:cNvSpPr>
          <p:nvPr>
            <p:ph idx="1"/>
          </p:nvPr>
        </p:nvSpPr>
        <p:spPr>
          <a:xfrm>
            <a:off x="830766" y="1965960"/>
            <a:ext cx="7829830" cy="4311729"/>
          </a:xfrm>
        </p:spPr>
        <p:txBody>
          <a:bodyPr>
            <a:normAutofit fontScale="92500" lnSpcReduction="10000"/>
          </a:bodyPr>
          <a:lstStyle/>
          <a:p>
            <a:r>
              <a:rPr lang="en-US"/>
              <a:t>Adapted from the Safety Check Intervention by </a:t>
            </a:r>
            <a:r>
              <a:rPr lang="en-US">
                <a:hlinkClick r:id="rId3"/>
              </a:rPr>
              <a:t>Shari Barkin </a:t>
            </a:r>
            <a:endParaRPr lang="en-US"/>
          </a:p>
          <a:p>
            <a:r>
              <a:rPr lang="en-US"/>
              <a:t>Implemented at all Kaiser Permanente Colorado and Henry Ford Health clinics in 2022 as part of a large implementation study funded by NIH to </a:t>
            </a:r>
            <a:r>
              <a:rPr lang="en-US">
                <a:hlinkClick r:id="rId4"/>
              </a:rPr>
              <a:t>Rinad Beidas at Northwestern </a:t>
            </a:r>
            <a:endParaRPr lang="en-US"/>
          </a:p>
          <a:p>
            <a:r>
              <a:rPr lang="en-US"/>
              <a:t>Pediatric teams continue the program till current day after research funding ended in 2025. </a:t>
            </a:r>
          </a:p>
          <a:p>
            <a:r>
              <a:rPr lang="en-US"/>
              <a:t>12,000 cable locks were distributed among 40,000 visits over 2 years at KPCO. </a:t>
            </a:r>
          </a:p>
          <a:p>
            <a:r>
              <a:rPr lang="en-US">
                <a:hlinkClick r:id="rId5"/>
              </a:rPr>
              <a:t>Effective implementation strategies </a:t>
            </a:r>
            <a:r>
              <a:rPr lang="en-US"/>
              <a:t>found that we will replicate in KPNC</a:t>
            </a:r>
          </a:p>
          <a:p>
            <a:r>
              <a:rPr lang="en-US"/>
              <a:t>SAFE Firearm significantly improved parent storage behavior</a:t>
            </a:r>
          </a:p>
          <a:p>
            <a:r>
              <a:rPr lang="en-US"/>
              <a:t>Highly acceptable to patients and clinicians. </a:t>
            </a:r>
          </a:p>
          <a:p>
            <a:endParaRPr lang="en-US"/>
          </a:p>
          <a:p>
            <a:endParaRPr lang="en-US"/>
          </a:p>
          <a:p>
            <a:pPr lvl="1"/>
            <a:endParaRPr lang="en-US"/>
          </a:p>
          <a:p>
            <a:endParaRPr lang="en-US"/>
          </a:p>
        </p:txBody>
      </p:sp>
      <p:pic>
        <p:nvPicPr>
          <p:cNvPr id="8" name="Picture 7" descr="Logo&#10;&#10;Description automatically generated">
            <a:extLst>
              <a:ext uri="{FF2B5EF4-FFF2-40B4-BE49-F238E27FC236}">
                <a16:creationId xmlns:a16="http://schemas.microsoft.com/office/drawing/2014/main" id="{58DF4010-AF29-04EE-C010-42E9911D684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432128" y="674040"/>
            <a:ext cx="2112863" cy="1743319"/>
          </a:xfrm>
          <a:prstGeom prst="rect">
            <a:avLst/>
          </a:prstGeom>
        </p:spPr>
      </p:pic>
      <p:sp>
        <p:nvSpPr>
          <p:cNvPr id="9" name="TextBox 8">
            <a:extLst>
              <a:ext uri="{FF2B5EF4-FFF2-40B4-BE49-F238E27FC236}">
                <a16:creationId xmlns:a16="http://schemas.microsoft.com/office/drawing/2014/main" id="{F0B3C62D-8C6E-22EB-382F-D392C833A76B}"/>
              </a:ext>
            </a:extLst>
          </p:cNvPr>
          <p:cNvSpPr txBox="1"/>
          <p:nvPr/>
        </p:nvSpPr>
        <p:spPr>
          <a:xfrm>
            <a:off x="9259972" y="2623047"/>
            <a:ext cx="2609386" cy="2031325"/>
          </a:xfrm>
          <a:prstGeom prst="rect">
            <a:avLst/>
          </a:prstGeom>
          <a:noFill/>
        </p:spPr>
        <p:txBody>
          <a:bodyPr wrap="square" rtlCol="0">
            <a:spAutoFit/>
          </a:bodyPr>
          <a:lstStyle/>
          <a:p>
            <a:r>
              <a:rPr lang="en-US" b="1">
                <a:solidFill>
                  <a:srgbClr val="FF0000"/>
                </a:solidFill>
              </a:rPr>
              <a:t>Kaiser Permanente’s  Community and Social Health is now supporting spread of this effective program across KP regions!</a:t>
            </a:r>
          </a:p>
          <a:p>
            <a:r>
              <a:rPr lang="en-US"/>
              <a:t> </a:t>
            </a:r>
          </a:p>
        </p:txBody>
      </p:sp>
    </p:spTree>
    <p:extLst>
      <p:ext uri="{BB962C8B-B14F-4D97-AF65-F5344CB8AC3E}">
        <p14:creationId xmlns:p14="http://schemas.microsoft.com/office/powerpoint/2010/main" val="358667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72B82-42B2-4E91-8FA3-F00C4C9D72C9}"/>
              </a:ext>
            </a:extLst>
          </p:cNvPr>
          <p:cNvSpPr>
            <a:spLocks noGrp="1"/>
          </p:cNvSpPr>
          <p:nvPr>
            <p:ph type="title"/>
          </p:nvPr>
        </p:nvSpPr>
        <p:spPr/>
        <p:txBody>
          <a:bodyPr/>
          <a:lstStyle/>
          <a:p>
            <a:r>
              <a:rPr lang="en-US"/>
              <a:t>BACKGROUND</a:t>
            </a:r>
          </a:p>
        </p:txBody>
      </p:sp>
      <p:sp>
        <p:nvSpPr>
          <p:cNvPr id="3" name="Text Placeholder 2">
            <a:extLst>
              <a:ext uri="{FF2B5EF4-FFF2-40B4-BE49-F238E27FC236}">
                <a16:creationId xmlns:a16="http://schemas.microsoft.com/office/drawing/2014/main" id="{935F3F9F-3D6D-24CC-1553-050806478F43}"/>
              </a:ext>
            </a:extLst>
          </p:cNvPr>
          <p:cNvSpPr>
            <a:spLocks noGrp="1"/>
          </p:cNvSpPr>
          <p:nvPr>
            <p:ph type="body" idx="1"/>
          </p:nvPr>
        </p:nvSpPr>
        <p:spPr>
          <a:xfrm>
            <a:off x="1628775" y="4154519"/>
            <a:ext cx="8953500" cy="2065305"/>
          </a:xfrm>
        </p:spPr>
        <p:txBody>
          <a:bodyPr>
            <a:normAutofit fontScale="77500" lnSpcReduction="20000"/>
          </a:bodyPr>
          <a:lstStyle/>
          <a:p>
            <a:pPr>
              <a:lnSpc>
                <a:spcPct val="124000"/>
              </a:lnSpc>
            </a:pPr>
            <a:r>
              <a:rPr lang="en-US" sz="2400"/>
              <a:t>"I know that when we were very first starting, there were a number of providers that expressed concerns about not feeling comfortable talking about this with their patients. And subsequent conversations have alleviated a lot of those concerns. I think most of the people who have been doing this for a while now feel pretty comfortable.“</a:t>
            </a:r>
          </a:p>
          <a:p>
            <a:pPr>
              <a:lnSpc>
                <a:spcPct val="124000"/>
              </a:lnSpc>
            </a:pPr>
            <a:r>
              <a:rPr lang="en-US" sz="2400"/>
              <a:t>KP Colorado Pediatric Clinician </a:t>
            </a:r>
          </a:p>
          <a:p>
            <a:pPr>
              <a:lnSpc>
                <a:spcPct val="124000"/>
              </a:lnSpc>
            </a:pPr>
            <a:endParaRPr lang="en-US"/>
          </a:p>
        </p:txBody>
      </p:sp>
    </p:spTree>
    <p:extLst>
      <p:ext uri="{BB962C8B-B14F-4D97-AF65-F5344CB8AC3E}">
        <p14:creationId xmlns:p14="http://schemas.microsoft.com/office/powerpoint/2010/main" val="8606567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98CA9-6DF8-79D9-7BD6-6DAD5A69CD3D}"/>
              </a:ext>
            </a:extLst>
          </p:cNvPr>
          <p:cNvSpPr>
            <a:spLocks noGrp="1"/>
          </p:cNvSpPr>
          <p:nvPr>
            <p:ph type="title"/>
          </p:nvPr>
        </p:nvSpPr>
        <p:spPr/>
        <p:txBody>
          <a:bodyPr/>
          <a:lstStyle/>
          <a:p>
            <a:r>
              <a:rPr lang="en-US" b="1"/>
              <a:t>Implementation strategies</a:t>
            </a:r>
            <a:br>
              <a:rPr lang="en-US"/>
            </a:br>
            <a:r>
              <a:rPr lang="en-US" sz="3200" i="1"/>
              <a:t>Practice facilitation and EHR reminders</a:t>
            </a:r>
            <a:endParaRPr lang="en-US" i="1"/>
          </a:p>
        </p:txBody>
      </p:sp>
      <p:graphicFrame>
        <p:nvGraphicFramePr>
          <p:cNvPr id="4" name="Chart 3">
            <a:extLst>
              <a:ext uri="{FF2B5EF4-FFF2-40B4-BE49-F238E27FC236}">
                <a16:creationId xmlns:a16="http://schemas.microsoft.com/office/drawing/2014/main" id="{0FE2F8D9-A7B3-1CC4-3356-3392743C28D5}"/>
              </a:ext>
            </a:extLst>
          </p:cNvPr>
          <p:cNvGraphicFramePr/>
          <p:nvPr>
            <p:extLst>
              <p:ext uri="{D42A27DB-BD31-4B8C-83A1-F6EECF244321}">
                <p14:modId xmlns:p14="http://schemas.microsoft.com/office/powerpoint/2010/main" val="3792646223"/>
              </p:ext>
            </p:extLst>
          </p:nvPr>
        </p:nvGraphicFramePr>
        <p:xfrm>
          <a:off x="874082" y="2390451"/>
          <a:ext cx="5125129" cy="379833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55FA2AF-41F2-6BB8-A68E-4E52501B9664}"/>
              </a:ext>
            </a:extLst>
          </p:cNvPr>
          <p:cNvSpPr txBox="1"/>
          <p:nvPr/>
        </p:nvSpPr>
        <p:spPr>
          <a:xfrm>
            <a:off x="3378289" y="3222503"/>
            <a:ext cx="2442648" cy="369332"/>
          </a:xfrm>
          <a:prstGeom prst="rect">
            <a:avLst/>
          </a:prstGeom>
          <a:noFill/>
        </p:spPr>
        <p:txBody>
          <a:bodyPr wrap="square">
            <a:spAutoFit/>
          </a:bodyPr>
          <a:lstStyle/>
          <a:p>
            <a:r>
              <a:rPr lang="en-US" sz="1800" b="1"/>
              <a:t>n=47,307 well-visits</a:t>
            </a:r>
            <a:endParaRPr lang="en-US" b="1"/>
          </a:p>
        </p:txBody>
      </p:sp>
      <p:pic>
        <p:nvPicPr>
          <p:cNvPr id="6" name="Picture 5">
            <a:extLst>
              <a:ext uri="{FF2B5EF4-FFF2-40B4-BE49-F238E27FC236}">
                <a16:creationId xmlns:a16="http://schemas.microsoft.com/office/drawing/2014/main" id="{3F8EA527-2345-2E04-CE2A-99AFD2CFC0E5}"/>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231566" y="2222570"/>
            <a:ext cx="3786954" cy="1293471"/>
          </a:xfrm>
          <a:prstGeom prst="rect">
            <a:avLst/>
          </a:prstGeom>
          <a:noFill/>
          <a:ln>
            <a:solidFill>
              <a:schemeClr val="tx1"/>
            </a:solidFill>
          </a:ln>
        </p:spPr>
      </p:pic>
      <p:sp>
        <p:nvSpPr>
          <p:cNvPr id="7" name="TextBox 6">
            <a:extLst>
              <a:ext uri="{FF2B5EF4-FFF2-40B4-BE49-F238E27FC236}">
                <a16:creationId xmlns:a16="http://schemas.microsoft.com/office/drawing/2014/main" id="{B059B9FC-B897-394F-36FF-0690720CB1D4}"/>
              </a:ext>
            </a:extLst>
          </p:cNvPr>
          <p:cNvSpPr txBox="1"/>
          <p:nvPr/>
        </p:nvSpPr>
        <p:spPr>
          <a:xfrm>
            <a:off x="6567499" y="4272016"/>
            <a:ext cx="4750419" cy="1754326"/>
          </a:xfrm>
          <a:prstGeom prst="rect">
            <a:avLst/>
          </a:prstGeom>
          <a:noFill/>
        </p:spPr>
        <p:txBody>
          <a:bodyPr wrap="square" rtlCol="0">
            <a:spAutoFit/>
          </a:bodyPr>
          <a:lstStyle/>
          <a:p>
            <a:r>
              <a:rPr lang="en-US"/>
              <a:t>Important findings</a:t>
            </a:r>
          </a:p>
          <a:p>
            <a:pPr marL="342900" indent="-342900">
              <a:buAutoNum type="arabicParenR"/>
            </a:pPr>
            <a:r>
              <a:rPr lang="en-US"/>
              <a:t>Physicians need to understand the why and how to initiate the practice (facilitation most helpful here!) </a:t>
            </a:r>
          </a:p>
          <a:p>
            <a:pPr marL="342900" indent="-342900">
              <a:buAutoNum type="arabicParenR"/>
            </a:pPr>
            <a:r>
              <a:rPr lang="en-US"/>
              <a:t>Once physicians start doing it, it’s easy to continue when reinforced by EHR reminders</a:t>
            </a:r>
          </a:p>
        </p:txBody>
      </p:sp>
      <p:sp>
        <p:nvSpPr>
          <p:cNvPr id="8" name="TextBox 7">
            <a:extLst>
              <a:ext uri="{FF2B5EF4-FFF2-40B4-BE49-F238E27FC236}">
                <a16:creationId xmlns:a16="http://schemas.microsoft.com/office/drawing/2014/main" id="{6B9902DB-6DD6-4888-6F5A-7802F6A0C27E}"/>
              </a:ext>
            </a:extLst>
          </p:cNvPr>
          <p:cNvSpPr txBox="1"/>
          <p:nvPr/>
        </p:nvSpPr>
        <p:spPr>
          <a:xfrm>
            <a:off x="2029521" y="5887843"/>
            <a:ext cx="3242775" cy="276999"/>
          </a:xfrm>
          <a:prstGeom prst="rect">
            <a:avLst/>
          </a:prstGeom>
          <a:solidFill>
            <a:schemeClr val="bg1"/>
          </a:solidFill>
        </p:spPr>
        <p:txBody>
          <a:bodyPr wrap="square" rtlCol="0">
            <a:spAutoFit/>
          </a:bodyPr>
          <a:lstStyle/>
          <a:p>
            <a:r>
              <a:rPr lang="en-US" sz="1200" err="1"/>
              <a:t>Prac</a:t>
            </a:r>
            <a:r>
              <a:rPr lang="en-US" sz="1200"/>
              <a:t>. Fac.				EHR only</a:t>
            </a:r>
          </a:p>
        </p:txBody>
      </p:sp>
      <p:sp>
        <p:nvSpPr>
          <p:cNvPr id="9" name="TextBox 8">
            <a:extLst>
              <a:ext uri="{FF2B5EF4-FFF2-40B4-BE49-F238E27FC236}">
                <a16:creationId xmlns:a16="http://schemas.microsoft.com/office/drawing/2014/main" id="{DD098DDB-B424-394D-3650-DBBA4F2BAF7F}"/>
              </a:ext>
            </a:extLst>
          </p:cNvPr>
          <p:cNvSpPr txBox="1"/>
          <p:nvPr/>
        </p:nvSpPr>
        <p:spPr>
          <a:xfrm>
            <a:off x="7063409" y="3516041"/>
            <a:ext cx="4461565" cy="369332"/>
          </a:xfrm>
          <a:prstGeom prst="rect">
            <a:avLst/>
          </a:prstGeom>
          <a:noFill/>
        </p:spPr>
        <p:txBody>
          <a:bodyPr wrap="square" rtlCol="0">
            <a:spAutoFit/>
          </a:bodyPr>
          <a:lstStyle/>
          <a:p>
            <a:r>
              <a:rPr lang="en-US"/>
              <a:t>*Planning EHR reminder for future at KPNC!</a:t>
            </a:r>
          </a:p>
        </p:txBody>
      </p:sp>
    </p:spTree>
    <p:extLst>
      <p:ext uri="{BB962C8B-B14F-4D97-AF65-F5344CB8AC3E}">
        <p14:creationId xmlns:p14="http://schemas.microsoft.com/office/powerpoint/2010/main" val="3163602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915A5E1E-9EC9-84DE-330D-CC372134BF84}"/>
              </a:ext>
            </a:extLst>
          </p:cNvPr>
          <p:cNvSpPr>
            <a:spLocks noGrp="1"/>
          </p:cNvSpPr>
          <p:nvPr/>
        </p:nvSpPr>
        <p:spPr>
          <a:xfrm>
            <a:off x="742950" y="535174"/>
            <a:ext cx="11076861" cy="1494624"/>
          </a:xfrm>
          <a:prstGeom prst="rect">
            <a:avLst/>
          </a:prstGeom>
        </p:spPr>
        <p:txBody>
          <a:bodyPr vert="horz" lIns="91440" tIns="45720" rIns="91440" bIns="45720" rtlCol="0" anchor="ctr">
            <a:noAutofit/>
          </a:bodyPr>
          <a:lstStyle>
            <a:lvl1pPr algn="l" defTabSz="914400" rtl="0" eaLnBrk="1" latinLnBrk="0" hangingPunct="1">
              <a:lnSpc>
                <a:spcPct val="85000"/>
              </a:lnSpc>
              <a:spcBef>
                <a:spcPct val="0"/>
              </a:spcBef>
              <a:buNone/>
              <a:defRPr sz="5400" kern="1200" spc="-120" baseline="0">
                <a:solidFill>
                  <a:srgbClr val="AD84C6"/>
                </a:solidFill>
                <a:latin typeface="Calibri Light" panose="020F0302020204030204"/>
              </a:defRPr>
            </a:lvl1pPr>
          </a:lstStyle>
          <a:p>
            <a:r>
              <a:rPr kumimoji="0" lang="en-US" sz="4000" b="1" i="0" u="none" strike="noStrike" kern="1200" cap="none" spc="0" normalizeH="0" baseline="0" noProof="0">
                <a:ln>
                  <a:noFill/>
                </a:ln>
                <a:solidFill>
                  <a:schemeClr val="accent1"/>
                </a:solidFill>
                <a:effectLst/>
                <a:uLnTx/>
                <a:uFillTx/>
                <a:latin typeface="Century Gothic" panose="020B0502020202020204"/>
                <a:ea typeface="+mj-ea"/>
                <a:cs typeface="+mj-cs"/>
              </a:rPr>
              <a:t>Secure storage</a:t>
            </a:r>
            <a:r>
              <a:rPr kumimoji="0" lang="en-US" sz="4000" b="1" i="0" u="none" strike="noStrike" kern="1200" cap="none" spc="0" normalizeH="0" noProof="0">
                <a:ln>
                  <a:noFill/>
                </a:ln>
                <a:solidFill>
                  <a:schemeClr val="accent1"/>
                </a:solidFill>
                <a:effectLst/>
                <a:uLnTx/>
                <a:uFillTx/>
                <a:latin typeface="Century Gothic" panose="020B0502020202020204"/>
                <a:ea typeface="+mj-ea"/>
                <a:cs typeface="+mj-cs"/>
              </a:rPr>
              <a:t> behavior change after </a:t>
            </a:r>
            <a:r>
              <a:rPr lang="en-US" sz="4000" b="1" spc="0">
                <a:solidFill>
                  <a:schemeClr val="accent1"/>
                </a:solidFill>
                <a:latin typeface="Century Gothic" panose="020B0502020202020204"/>
                <a:ea typeface="+mj-ea"/>
                <a:cs typeface="+mj-cs"/>
              </a:rPr>
              <a:t>receiving </a:t>
            </a:r>
            <a:r>
              <a:rPr kumimoji="0" lang="en-US" sz="4000" b="1" i="0" u="none" strike="noStrike" kern="1200" cap="none" spc="0" normalizeH="0" noProof="0">
                <a:ln>
                  <a:noFill/>
                </a:ln>
                <a:solidFill>
                  <a:schemeClr val="accent1"/>
                </a:solidFill>
                <a:effectLst/>
                <a:uLnTx/>
                <a:uFillTx/>
                <a:latin typeface="Century Gothic" panose="020B0502020202020204"/>
                <a:ea typeface="+mj-ea"/>
                <a:cs typeface="+mj-cs"/>
              </a:rPr>
              <a:t>S.A.F.E. Firearm</a:t>
            </a:r>
            <a:endParaRPr lang="en-US" sz="3600">
              <a:solidFill>
                <a:schemeClr val="accent1"/>
              </a:solidFill>
              <a:latin typeface="+mj-lt"/>
              <a:cs typeface="Arial" panose="020B0604020202020204" pitchFamily="34" charset="0"/>
            </a:endParaRPr>
          </a:p>
        </p:txBody>
      </p:sp>
      <p:pic>
        <p:nvPicPr>
          <p:cNvPr id="3" name="Picture 2">
            <a:extLst>
              <a:ext uri="{FF2B5EF4-FFF2-40B4-BE49-F238E27FC236}">
                <a16:creationId xmlns:a16="http://schemas.microsoft.com/office/drawing/2014/main" id="{A3D89566-886F-4E73-3CE0-6F407D79D39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81853" y="1840351"/>
            <a:ext cx="5619036" cy="4406366"/>
          </a:xfrm>
          <a:prstGeom prst="rect">
            <a:avLst/>
          </a:prstGeom>
          <a:noFill/>
          <a:ln>
            <a:noFill/>
          </a:ln>
        </p:spPr>
      </p:pic>
      <p:sp>
        <p:nvSpPr>
          <p:cNvPr id="4" name="Content Placeholder 2">
            <a:extLst>
              <a:ext uri="{FF2B5EF4-FFF2-40B4-BE49-F238E27FC236}">
                <a16:creationId xmlns:a16="http://schemas.microsoft.com/office/drawing/2014/main" id="{C443C4FC-7C0C-ABF8-554A-FA43E14AB6A3}"/>
              </a:ext>
            </a:extLst>
          </p:cNvPr>
          <p:cNvSpPr txBox="1">
            <a:spLocks/>
          </p:cNvSpPr>
          <p:nvPr/>
        </p:nvSpPr>
        <p:spPr>
          <a:xfrm>
            <a:off x="742950" y="2582268"/>
            <a:ext cx="4789984" cy="2296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917EAE"/>
              </a:buClr>
              <a:buSzPct val="75000"/>
              <a:buNone/>
            </a:pPr>
            <a:r>
              <a:rPr lang="en-US" sz="2400"/>
              <a:t>Parents who received S.A.F.E. Firearm were </a:t>
            </a:r>
            <a:r>
              <a:rPr lang="en-US" sz="2400" b="1"/>
              <a:t>significantly more likely to report making firearms more secure</a:t>
            </a:r>
            <a:r>
              <a:rPr lang="en-US" sz="2400"/>
              <a:t> following the visit compared to those who didn’t receive the program</a:t>
            </a:r>
            <a:endParaRPr kumimoji="0" lang="en-US" sz="2400" b="0" i="0" u="none" strike="noStrike" kern="1200" cap="none" spc="0" normalizeH="0" baseline="0" noProof="0">
              <a:ln>
                <a:noFill/>
              </a:ln>
              <a:solidFill>
                <a:prstClr val="black"/>
              </a:solidFill>
              <a:effectLst/>
              <a:uLnTx/>
              <a:uFillTx/>
              <a:latin typeface="+mj-lt"/>
            </a:endParaRPr>
          </a:p>
        </p:txBody>
      </p:sp>
      <p:sp>
        <p:nvSpPr>
          <p:cNvPr id="5" name="Content Placeholder 2">
            <a:extLst>
              <a:ext uri="{FF2B5EF4-FFF2-40B4-BE49-F238E27FC236}">
                <a16:creationId xmlns:a16="http://schemas.microsoft.com/office/drawing/2014/main" id="{723B777B-702D-FA0E-4D06-BE9E9428EDFC}"/>
              </a:ext>
            </a:extLst>
          </p:cNvPr>
          <p:cNvSpPr txBox="1">
            <a:spLocks/>
          </p:cNvSpPr>
          <p:nvPr/>
        </p:nvSpPr>
        <p:spPr>
          <a:xfrm>
            <a:off x="307028" y="4879123"/>
            <a:ext cx="5974352" cy="2296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917EAE"/>
              </a:buClr>
              <a:buSzPct val="75000"/>
              <a:buNone/>
            </a:pPr>
            <a:endParaRPr kumimoji="0" lang="en-US" sz="2400" b="0" i="0" u="none" strike="noStrike" kern="1200" cap="none" spc="0" normalizeH="0" baseline="0" noProof="0">
              <a:ln>
                <a:noFill/>
              </a:ln>
              <a:solidFill>
                <a:prstClr val="black"/>
              </a:solidFill>
              <a:effectLst/>
              <a:uLnTx/>
              <a:uFillTx/>
              <a:latin typeface="+mj-lt"/>
            </a:endParaRPr>
          </a:p>
        </p:txBody>
      </p:sp>
      <p:sp>
        <p:nvSpPr>
          <p:cNvPr id="7" name="TextBox 6">
            <a:extLst>
              <a:ext uri="{FF2B5EF4-FFF2-40B4-BE49-F238E27FC236}">
                <a16:creationId xmlns:a16="http://schemas.microsoft.com/office/drawing/2014/main" id="{078BC3BA-B079-4AF0-7460-F547D5473985}"/>
              </a:ext>
            </a:extLst>
          </p:cNvPr>
          <p:cNvSpPr txBox="1"/>
          <p:nvPr/>
        </p:nvSpPr>
        <p:spPr>
          <a:xfrm>
            <a:off x="468953" y="6246717"/>
            <a:ext cx="3429000" cy="276999"/>
          </a:xfrm>
          <a:prstGeom prst="rect">
            <a:avLst/>
          </a:prstGeom>
          <a:noFill/>
        </p:spPr>
        <p:txBody>
          <a:bodyPr wrap="square">
            <a:spAutoFit/>
          </a:bodyPr>
          <a:lstStyle/>
          <a:p>
            <a:r>
              <a:rPr lang="en-US" sz="1200" b="1">
                <a:solidFill>
                  <a:srgbClr val="000000"/>
                </a:solidFill>
              </a:rPr>
              <a:t>Source. </a:t>
            </a:r>
            <a:r>
              <a:rPr lang="en-US" sz="1200">
                <a:solidFill>
                  <a:srgbClr val="000000"/>
                </a:solidFill>
              </a:rPr>
              <a:t>Johnson et al., in prep </a:t>
            </a:r>
            <a:endParaRPr lang="en-US" sz="1200" i="1">
              <a:solidFill>
                <a:srgbClr val="000000"/>
              </a:solidFill>
            </a:endParaRPr>
          </a:p>
        </p:txBody>
      </p:sp>
    </p:spTree>
    <p:extLst>
      <p:ext uri="{BB962C8B-B14F-4D97-AF65-F5344CB8AC3E}">
        <p14:creationId xmlns:p14="http://schemas.microsoft.com/office/powerpoint/2010/main" val="1748824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CAAB6-9E2D-ADE1-7A55-71F446CBD304}"/>
              </a:ext>
            </a:extLst>
          </p:cNvPr>
          <p:cNvSpPr>
            <a:spLocks noGrp="1"/>
          </p:cNvSpPr>
          <p:nvPr>
            <p:ph type="title"/>
          </p:nvPr>
        </p:nvSpPr>
        <p:spPr>
          <a:xfrm>
            <a:off x="1143000" y="609600"/>
            <a:ext cx="9875520" cy="1356360"/>
          </a:xfrm>
        </p:spPr>
        <p:txBody>
          <a:bodyPr anchor="ctr">
            <a:normAutofit/>
          </a:bodyPr>
          <a:lstStyle/>
          <a:p>
            <a:r>
              <a:rPr lang="en-US" b="1"/>
              <a:t>Remember C.A.R.E. for 1- minute conversations about firearm safety</a:t>
            </a:r>
          </a:p>
        </p:txBody>
      </p:sp>
      <p:sp>
        <p:nvSpPr>
          <p:cNvPr id="24" name="Freeform: Shape 23">
            <a:extLst>
              <a:ext uri="{FF2B5EF4-FFF2-40B4-BE49-F238E27FC236}">
                <a16:creationId xmlns:a16="http://schemas.microsoft.com/office/drawing/2014/main" id="{CA2299E5-C8F8-22B7-A3F7-540E43CEBEC5}"/>
              </a:ext>
            </a:extLst>
          </p:cNvPr>
          <p:cNvSpPr/>
          <p:nvPr/>
        </p:nvSpPr>
        <p:spPr>
          <a:xfrm>
            <a:off x="2279373" y="2117180"/>
            <a:ext cx="8436251" cy="965280"/>
          </a:xfrm>
          <a:prstGeom prst="roundRect">
            <a:avLst/>
          </a:prstGeom>
          <a:solidFill>
            <a:srgbClr val="F6C6AD"/>
          </a:solidFill>
          <a:ln>
            <a:solidFill>
              <a:schemeClr val="tx1">
                <a:alpha val="90000"/>
              </a:schemeClr>
            </a:solid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3249" tIns="245181" rIns="153249" bIns="245181" numCol="1" spcCol="1270" anchor="ctr" anchorCtr="0">
            <a:noAutofit/>
          </a:bodyPr>
          <a:lstStyle/>
          <a:p>
            <a:pPr lvl="2" defTabSz="755650">
              <a:lnSpc>
                <a:spcPct val="90000"/>
              </a:lnSpc>
              <a:spcBef>
                <a:spcPct val="0"/>
              </a:spcBef>
              <a:spcAft>
                <a:spcPct val="35000"/>
              </a:spcAft>
            </a:pPr>
            <a:r>
              <a:rPr kumimoji="0" lang="en-US" sz="2000" b="1" i="0" u="sng" strike="noStrike" kern="1200" cap="none" spc="0" normalizeH="0" baseline="0" noProof="0">
                <a:ln>
                  <a:noFill/>
                </a:ln>
                <a:solidFill>
                  <a:prstClr val="black">
                    <a:hueOff val="0"/>
                    <a:satOff val="0"/>
                    <a:lumOff val="0"/>
                    <a:alphaOff val="0"/>
                  </a:prstClr>
                </a:solidFill>
                <a:effectLst/>
                <a:uLnTx/>
                <a:uFillTx/>
                <a:latin typeface="Corbel"/>
                <a:ea typeface="+mn-ea"/>
                <a:cs typeface="+mn-cs"/>
              </a:rPr>
              <a:t>Concern for safety </a:t>
            </a:r>
            <a:endParaRPr lang="en-US" sz="2000">
              <a:solidFill>
                <a:prstClr val="black">
                  <a:hueOff val="0"/>
                  <a:satOff val="0"/>
                  <a:lumOff val="0"/>
                  <a:alphaOff val="0"/>
                </a:prstClr>
              </a:solidFill>
              <a:latin typeface="Corbel"/>
            </a:endParaRPr>
          </a:p>
          <a:p>
            <a:pPr lvl="2" defTabSz="755650">
              <a:lnSpc>
                <a:spcPct val="90000"/>
              </a:lnSpc>
              <a:spcBef>
                <a:spcPct val="0"/>
              </a:spcBef>
              <a:spcAft>
                <a:spcPct val="35000"/>
              </a:spcAft>
            </a:pPr>
            <a:r>
              <a:rPr kumimoji="0" lang="en-US" sz="2000" b="0" i="0" u="none" strike="noStrike" kern="1200" cap="none" spc="0" normalizeH="0" baseline="0" noProof="0">
                <a:ln>
                  <a:noFill/>
                </a:ln>
                <a:solidFill>
                  <a:prstClr val="black">
                    <a:hueOff val="0"/>
                    <a:satOff val="0"/>
                    <a:lumOff val="0"/>
                    <a:alphaOff val="0"/>
                  </a:prstClr>
                </a:solidFill>
                <a:effectLst/>
                <a:uLnTx/>
                <a:uFillTx/>
                <a:latin typeface="Corbel"/>
                <a:ea typeface="+mn-ea"/>
                <a:cs typeface="+mn-cs"/>
              </a:rPr>
              <a:t>This is what motivates the conversation, not a political agenda. </a:t>
            </a:r>
          </a:p>
        </p:txBody>
      </p:sp>
      <p:sp>
        <p:nvSpPr>
          <p:cNvPr id="26" name="Freeform: Shape 25">
            <a:extLst>
              <a:ext uri="{FF2B5EF4-FFF2-40B4-BE49-F238E27FC236}">
                <a16:creationId xmlns:a16="http://schemas.microsoft.com/office/drawing/2014/main" id="{0A3F4FB2-70D0-D16B-0797-D1CD3558084D}"/>
              </a:ext>
            </a:extLst>
          </p:cNvPr>
          <p:cNvSpPr/>
          <p:nvPr/>
        </p:nvSpPr>
        <p:spPr>
          <a:xfrm>
            <a:off x="2279373" y="3140377"/>
            <a:ext cx="8436251" cy="965280"/>
          </a:xfrm>
          <a:prstGeom prst="roundRect">
            <a:avLst/>
          </a:prstGeom>
          <a:solidFill>
            <a:srgbClr val="96DCF8"/>
          </a:solidFill>
          <a:ln>
            <a:solidFill>
              <a:schemeClr val="tx1">
                <a:alpha val="90000"/>
              </a:schemeClr>
            </a:solid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3249" tIns="245181" rIns="153249" bIns="245181" numCol="1" spcCol="1270" anchor="ctr" anchorCtr="0">
            <a:noAutofit/>
          </a:bodyPr>
          <a:lstStyle/>
          <a:p>
            <a:pPr lvl="2" defTabSz="755650">
              <a:lnSpc>
                <a:spcPct val="90000"/>
              </a:lnSpc>
              <a:spcBef>
                <a:spcPct val="0"/>
              </a:spcBef>
              <a:spcAft>
                <a:spcPct val="35000"/>
              </a:spcAft>
            </a:pPr>
            <a:r>
              <a:rPr kumimoji="0" lang="en-US" sz="2000" b="1" i="0" u="sng" strike="noStrike" kern="1200" cap="none" spc="0" normalizeH="0" baseline="0" noProof="0">
                <a:ln>
                  <a:noFill/>
                </a:ln>
                <a:solidFill>
                  <a:prstClr val="black">
                    <a:hueOff val="0"/>
                    <a:satOff val="0"/>
                    <a:lumOff val="0"/>
                    <a:alphaOff val="0"/>
                  </a:prstClr>
                </a:solidFill>
                <a:effectLst/>
                <a:uLnTx/>
                <a:uFillTx/>
                <a:latin typeface="Corbel"/>
                <a:ea typeface="+mn-ea"/>
                <a:cs typeface="+mn-cs"/>
              </a:rPr>
              <a:t>Access prevention everywhere </a:t>
            </a:r>
            <a:endParaRPr lang="en-US" sz="2000">
              <a:solidFill>
                <a:prstClr val="black">
                  <a:hueOff val="0"/>
                  <a:satOff val="0"/>
                  <a:lumOff val="0"/>
                  <a:alphaOff val="0"/>
                </a:prstClr>
              </a:solidFill>
              <a:latin typeface="Corbel"/>
            </a:endParaRPr>
          </a:p>
          <a:p>
            <a:pPr lvl="2" defTabSz="755650">
              <a:lnSpc>
                <a:spcPct val="90000"/>
              </a:lnSpc>
              <a:spcBef>
                <a:spcPct val="0"/>
              </a:spcBef>
              <a:spcAft>
                <a:spcPct val="35000"/>
              </a:spcAft>
            </a:pPr>
            <a:r>
              <a:rPr kumimoji="0" lang="en-US" sz="2000" b="0" i="0" u="none" strike="noStrike" kern="1200" cap="none" spc="0" normalizeH="0" baseline="0" noProof="0">
                <a:ln>
                  <a:noFill/>
                </a:ln>
                <a:solidFill>
                  <a:prstClr val="black">
                    <a:hueOff val="0"/>
                    <a:satOff val="0"/>
                    <a:lumOff val="0"/>
                    <a:alphaOff val="0"/>
                  </a:prstClr>
                </a:solidFill>
                <a:effectLst/>
                <a:uLnTx/>
                <a:uFillTx/>
                <a:latin typeface="Corbel"/>
                <a:ea typeface="+mn-ea"/>
                <a:cs typeface="+mn-cs"/>
              </a:rPr>
              <a:t>Firearms can be accessed within the patient’s home or elsewhere.  </a:t>
            </a:r>
          </a:p>
        </p:txBody>
      </p:sp>
      <p:sp>
        <p:nvSpPr>
          <p:cNvPr id="28" name="Freeform: Shape 27">
            <a:extLst>
              <a:ext uri="{FF2B5EF4-FFF2-40B4-BE49-F238E27FC236}">
                <a16:creationId xmlns:a16="http://schemas.microsoft.com/office/drawing/2014/main" id="{D338059D-8888-FDB8-F203-D1CC98EDB3E2}"/>
              </a:ext>
            </a:extLst>
          </p:cNvPr>
          <p:cNvSpPr/>
          <p:nvPr/>
        </p:nvSpPr>
        <p:spPr>
          <a:xfrm>
            <a:off x="2279373" y="4163575"/>
            <a:ext cx="8436251" cy="965280"/>
          </a:xfrm>
          <a:prstGeom prst="roundRect">
            <a:avLst/>
          </a:prstGeom>
          <a:solidFill>
            <a:srgbClr val="D9F2D0"/>
          </a:solidFill>
          <a:ln>
            <a:solidFill>
              <a:schemeClr val="tx1">
                <a:alpha val="90000"/>
              </a:schemeClr>
            </a:solid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3249" tIns="245181" rIns="153249" bIns="245181" numCol="1" spcCol="1270" anchor="ctr" anchorCtr="0">
            <a:noAutofit/>
          </a:bodyPr>
          <a:lstStyle/>
          <a:p>
            <a:pPr lvl="2" defTabSz="755650">
              <a:lnSpc>
                <a:spcPct val="90000"/>
              </a:lnSpc>
              <a:spcBef>
                <a:spcPct val="0"/>
              </a:spcBef>
              <a:spcAft>
                <a:spcPct val="35000"/>
              </a:spcAft>
            </a:pPr>
            <a:r>
              <a:rPr kumimoji="0" lang="en-US" sz="2000" b="1" i="0" u="sng" strike="noStrike" kern="1200" cap="none" spc="0" normalizeH="0" baseline="0" noProof="0">
                <a:ln>
                  <a:noFill/>
                </a:ln>
                <a:solidFill>
                  <a:prstClr val="black">
                    <a:hueOff val="0"/>
                    <a:satOff val="0"/>
                    <a:lumOff val="0"/>
                    <a:alphaOff val="0"/>
                  </a:prstClr>
                </a:solidFill>
                <a:effectLst/>
                <a:uLnTx/>
                <a:uFillTx/>
                <a:latin typeface="Corbel"/>
                <a:ea typeface="+mn-ea"/>
                <a:cs typeface="+mn-cs"/>
              </a:rPr>
              <a:t>Recommend safe storage </a:t>
            </a:r>
            <a:endParaRPr lang="en-US" sz="2000">
              <a:solidFill>
                <a:prstClr val="black">
                  <a:hueOff val="0"/>
                  <a:satOff val="0"/>
                  <a:lumOff val="0"/>
                  <a:alphaOff val="0"/>
                </a:prstClr>
              </a:solidFill>
              <a:latin typeface="Corbel"/>
            </a:endParaRPr>
          </a:p>
          <a:p>
            <a:pPr lvl="2" defTabSz="755650">
              <a:lnSpc>
                <a:spcPct val="90000"/>
              </a:lnSpc>
              <a:spcBef>
                <a:spcPct val="0"/>
              </a:spcBef>
              <a:spcAft>
                <a:spcPct val="35000"/>
              </a:spcAft>
            </a:pPr>
            <a:r>
              <a:rPr kumimoji="0" lang="en-US" sz="2000" b="0" i="0" u="none" strike="noStrike" kern="1200" cap="none" spc="0" normalizeH="0" baseline="0" noProof="0">
                <a:ln>
                  <a:noFill/>
                </a:ln>
                <a:solidFill>
                  <a:prstClr val="black">
                    <a:hueOff val="0"/>
                    <a:satOff val="0"/>
                    <a:lumOff val="0"/>
                    <a:alphaOff val="0"/>
                  </a:prstClr>
                </a:solidFill>
                <a:effectLst/>
                <a:uLnTx/>
                <a:uFillTx/>
                <a:latin typeface="Corbel"/>
                <a:ea typeface="+mn-ea"/>
                <a:cs typeface="+mn-cs"/>
              </a:rPr>
              <a:t>Firearm is locked up to prevent unauthorized access by children.</a:t>
            </a:r>
          </a:p>
        </p:txBody>
      </p:sp>
      <p:sp>
        <p:nvSpPr>
          <p:cNvPr id="30" name="Freeform: Shape 29">
            <a:extLst>
              <a:ext uri="{FF2B5EF4-FFF2-40B4-BE49-F238E27FC236}">
                <a16:creationId xmlns:a16="http://schemas.microsoft.com/office/drawing/2014/main" id="{CFC18A08-8BFE-D51A-F16A-919C0828E8B8}"/>
              </a:ext>
            </a:extLst>
          </p:cNvPr>
          <p:cNvSpPr/>
          <p:nvPr/>
        </p:nvSpPr>
        <p:spPr>
          <a:xfrm>
            <a:off x="2279373" y="5186772"/>
            <a:ext cx="8436251" cy="965280"/>
          </a:xfrm>
          <a:prstGeom prst="roundRect">
            <a:avLst/>
          </a:prstGeom>
          <a:solidFill>
            <a:srgbClr val="FFEBAB"/>
          </a:solidFill>
          <a:ln>
            <a:solidFill>
              <a:schemeClr val="tx1">
                <a:alpha val="90000"/>
              </a:schemeClr>
            </a:solid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3249" tIns="245181" rIns="153249" bIns="245181" numCol="1" spcCol="1270" anchor="ctr" anchorCtr="0">
            <a:noAutofit/>
          </a:bodyPr>
          <a:lstStyle/>
          <a:p>
            <a:pPr lvl="2" defTabSz="755650">
              <a:lnSpc>
                <a:spcPct val="90000"/>
              </a:lnSpc>
              <a:spcBef>
                <a:spcPct val="0"/>
              </a:spcBef>
              <a:spcAft>
                <a:spcPct val="35000"/>
              </a:spcAft>
            </a:pPr>
            <a:r>
              <a:rPr kumimoji="0" lang="en-US" sz="2000" b="1" i="0" u="sng" strike="noStrike" kern="1200" cap="none" spc="0" normalizeH="0" baseline="0" noProof="0">
                <a:ln>
                  <a:noFill/>
                </a:ln>
                <a:solidFill>
                  <a:prstClr val="black">
                    <a:hueOff val="0"/>
                    <a:satOff val="0"/>
                    <a:lumOff val="0"/>
                    <a:alphaOff val="0"/>
                  </a:prstClr>
                </a:solidFill>
                <a:effectLst/>
                <a:uLnTx/>
                <a:uFillTx/>
                <a:latin typeface="Corbel"/>
                <a:ea typeface="+mn-ea"/>
                <a:cs typeface="+mn-cs"/>
              </a:rPr>
              <a:t>Equip and empower </a:t>
            </a:r>
            <a:endParaRPr lang="en-US" sz="2000">
              <a:solidFill>
                <a:prstClr val="black">
                  <a:hueOff val="0"/>
                  <a:satOff val="0"/>
                  <a:lumOff val="0"/>
                  <a:alphaOff val="0"/>
                </a:prstClr>
              </a:solidFill>
              <a:latin typeface="Corbel"/>
            </a:endParaRPr>
          </a:p>
          <a:p>
            <a:pPr lvl="2" defTabSz="755650">
              <a:lnSpc>
                <a:spcPct val="90000"/>
              </a:lnSpc>
              <a:spcBef>
                <a:spcPct val="0"/>
              </a:spcBef>
              <a:spcAft>
                <a:spcPct val="35000"/>
              </a:spcAft>
            </a:pPr>
            <a:r>
              <a:rPr kumimoji="0" lang="en-US" sz="2000" b="0" i="0" u="none" strike="noStrike" kern="1200" cap="none" spc="0" normalizeH="0" baseline="0" noProof="0">
                <a:ln>
                  <a:noFill/>
                </a:ln>
                <a:solidFill>
                  <a:prstClr val="black">
                    <a:hueOff val="0"/>
                    <a:satOff val="0"/>
                    <a:lumOff val="0"/>
                    <a:alphaOff val="0"/>
                  </a:prstClr>
                </a:solidFill>
                <a:effectLst/>
                <a:uLnTx/>
                <a:uFillTx/>
                <a:latin typeface="Corbel"/>
                <a:ea typeface="+mn-ea"/>
                <a:cs typeface="+mn-cs"/>
              </a:rPr>
              <a:t>Offer firearm locks. </a:t>
            </a:r>
          </a:p>
        </p:txBody>
      </p:sp>
      <p:sp>
        <p:nvSpPr>
          <p:cNvPr id="3" name="Rectangle 2">
            <a:extLst>
              <a:ext uri="{FF2B5EF4-FFF2-40B4-BE49-F238E27FC236}">
                <a16:creationId xmlns:a16="http://schemas.microsoft.com/office/drawing/2014/main" id="{796A968C-C2FD-644A-8EA7-4732A28EA608}"/>
              </a:ext>
            </a:extLst>
          </p:cNvPr>
          <p:cNvSpPr/>
          <p:nvPr/>
        </p:nvSpPr>
        <p:spPr>
          <a:xfrm>
            <a:off x="1143000" y="1907202"/>
            <a:ext cx="997389" cy="1446550"/>
          </a:xfrm>
          <a:prstGeom prst="rect">
            <a:avLst/>
          </a:prstGeom>
          <a:noFill/>
        </p:spPr>
        <p:txBody>
          <a:bodyPr wrap="none" lIns="91440" tIns="45720" rIns="91440" bIns="45720">
            <a:spAutoFit/>
          </a:bodyPr>
          <a:lstStyle/>
          <a:p>
            <a:pPr algn="ctr"/>
            <a:r>
              <a:rPr lang="en-US" sz="8800" b="1">
                <a:ln w="19050">
                  <a:solidFill>
                    <a:schemeClr val="tx1">
                      <a:lumMod val="95000"/>
                      <a:lumOff val="5000"/>
                    </a:schemeClr>
                  </a:solidFill>
                </a:ln>
                <a:solidFill>
                  <a:srgbClr val="F15A25"/>
                </a:solidFill>
                <a:effectLst>
                  <a:outerShdw blurRad="38100" dist="25400" dir="5400000" algn="ctr" rotWithShape="0">
                    <a:srgbClr val="6E747A">
                      <a:alpha val="43000"/>
                    </a:srgbClr>
                  </a:outerShdw>
                </a:effectLst>
                <a:latin typeface="Avenir Next LT Pro" panose="020B0504020202020204" pitchFamily="34" charset="0"/>
              </a:rPr>
              <a:t>C</a:t>
            </a:r>
          </a:p>
        </p:txBody>
      </p:sp>
      <p:sp>
        <p:nvSpPr>
          <p:cNvPr id="4" name="Rectangle 3">
            <a:extLst>
              <a:ext uri="{FF2B5EF4-FFF2-40B4-BE49-F238E27FC236}">
                <a16:creationId xmlns:a16="http://schemas.microsoft.com/office/drawing/2014/main" id="{C3B638DA-EB50-F10D-931C-CC2D9689AD3F}"/>
              </a:ext>
            </a:extLst>
          </p:cNvPr>
          <p:cNvSpPr/>
          <p:nvPr/>
        </p:nvSpPr>
        <p:spPr>
          <a:xfrm>
            <a:off x="1168837" y="2937477"/>
            <a:ext cx="1007007" cy="1446550"/>
          </a:xfrm>
          <a:prstGeom prst="rect">
            <a:avLst/>
          </a:prstGeom>
          <a:noFill/>
        </p:spPr>
        <p:txBody>
          <a:bodyPr wrap="none" lIns="91440" tIns="45720" rIns="91440" bIns="45720">
            <a:spAutoFit/>
          </a:bodyPr>
          <a:lstStyle/>
          <a:p>
            <a:pPr algn="ctr"/>
            <a:r>
              <a:rPr lang="en-US" sz="8800" b="1">
                <a:ln w="19050">
                  <a:solidFill>
                    <a:schemeClr val="tx1">
                      <a:lumMod val="95000"/>
                      <a:lumOff val="5000"/>
                    </a:schemeClr>
                  </a:solidFill>
                </a:ln>
                <a:solidFill>
                  <a:srgbClr val="00B0F0"/>
                </a:solidFill>
                <a:effectLst>
                  <a:outerShdw blurRad="38100" dist="25400" dir="5400000" algn="ctr" rotWithShape="0">
                    <a:srgbClr val="6E747A">
                      <a:alpha val="43000"/>
                    </a:srgbClr>
                  </a:outerShdw>
                </a:effectLst>
                <a:latin typeface="Avenir Next LT Pro" panose="020B0504020202020204" pitchFamily="34" charset="0"/>
              </a:rPr>
              <a:t>A</a:t>
            </a:r>
          </a:p>
        </p:txBody>
      </p:sp>
      <p:sp>
        <p:nvSpPr>
          <p:cNvPr id="5" name="Rectangle 4">
            <a:extLst>
              <a:ext uri="{FF2B5EF4-FFF2-40B4-BE49-F238E27FC236}">
                <a16:creationId xmlns:a16="http://schemas.microsoft.com/office/drawing/2014/main" id="{996CB5B7-E6CE-743D-114A-9B93ECB821A0}"/>
              </a:ext>
            </a:extLst>
          </p:cNvPr>
          <p:cNvSpPr/>
          <p:nvPr/>
        </p:nvSpPr>
        <p:spPr>
          <a:xfrm>
            <a:off x="1202779" y="3945203"/>
            <a:ext cx="933269" cy="1446550"/>
          </a:xfrm>
          <a:prstGeom prst="rect">
            <a:avLst/>
          </a:prstGeom>
          <a:noFill/>
        </p:spPr>
        <p:txBody>
          <a:bodyPr wrap="none" lIns="91440" tIns="45720" rIns="91440" bIns="45720">
            <a:spAutoFit/>
          </a:bodyPr>
          <a:lstStyle/>
          <a:p>
            <a:pPr algn="ctr"/>
            <a:r>
              <a:rPr lang="en-US" sz="8800" b="1">
                <a:ln w="19050">
                  <a:solidFill>
                    <a:schemeClr val="tx1">
                      <a:lumMod val="95000"/>
                      <a:lumOff val="5000"/>
                    </a:schemeClr>
                  </a:solidFill>
                </a:ln>
                <a:solidFill>
                  <a:srgbClr val="00B050"/>
                </a:solidFill>
                <a:effectLst>
                  <a:outerShdw blurRad="38100" dist="25400" dir="5400000" algn="ctr" rotWithShape="0">
                    <a:srgbClr val="6E747A">
                      <a:alpha val="43000"/>
                    </a:srgbClr>
                  </a:outerShdw>
                </a:effectLst>
                <a:latin typeface="Avenir Next LT Pro" panose="020B0504020202020204" pitchFamily="34" charset="0"/>
              </a:rPr>
              <a:t>R</a:t>
            </a:r>
          </a:p>
        </p:txBody>
      </p:sp>
      <p:sp>
        <p:nvSpPr>
          <p:cNvPr id="6" name="Rectangle 5">
            <a:extLst>
              <a:ext uri="{FF2B5EF4-FFF2-40B4-BE49-F238E27FC236}">
                <a16:creationId xmlns:a16="http://schemas.microsoft.com/office/drawing/2014/main" id="{7E13D7E4-543A-B47E-9AA8-79526FB7D3ED}"/>
              </a:ext>
            </a:extLst>
          </p:cNvPr>
          <p:cNvSpPr/>
          <p:nvPr/>
        </p:nvSpPr>
        <p:spPr>
          <a:xfrm>
            <a:off x="1233235" y="4946137"/>
            <a:ext cx="872355" cy="1446550"/>
          </a:xfrm>
          <a:prstGeom prst="rect">
            <a:avLst/>
          </a:prstGeom>
          <a:noFill/>
        </p:spPr>
        <p:txBody>
          <a:bodyPr wrap="none" lIns="91440" tIns="45720" rIns="91440" bIns="45720">
            <a:spAutoFit/>
          </a:bodyPr>
          <a:lstStyle/>
          <a:p>
            <a:pPr algn="ctr"/>
            <a:r>
              <a:rPr lang="en-US" sz="8800" b="1">
                <a:ln w="19050">
                  <a:solidFill>
                    <a:schemeClr val="tx1">
                      <a:lumMod val="95000"/>
                      <a:lumOff val="5000"/>
                    </a:schemeClr>
                  </a:solidFill>
                </a:ln>
                <a:solidFill>
                  <a:srgbClr val="FFC000"/>
                </a:solidFill>
                <a:effectLst>
                  <a:outerShdw blurRad="38100" dist="25400" dir="5400000" algn="ctr" rotWithShape="0">
                    <a:srgbClr val="6E747A">
                      <a:alpha val="43000"/>
                    </a:srgbClr>
                  </a:outerShdw>
                </a:effectLst>
                <a:latin typeface="Avenir Next LT Pro" panose="020B0504020202020204" pitchFamily="34" charset="0"/>
              </a:rPr>
              <a:t>E</a:t>
            </a:r>
          </a:p>
        </p:txBody>
      </p:sp>
      <p:grpSp>
        <p:nvGrpSpPr>
          <p:cNvPr id="17" name="Group 16">
            <a:extLst>
              <a:ext uri="{FF2B5EF4-FFF2-40B4-BE49-F238E27FC236}">
                <a16:creationId xmlns:a16="http://schemas.microsoft.com/office/drawing/2014/main" id="{B4C83A58-F520-047A-D9F4-8821DFD68BA3}"/>
              </a:ext>
            </a:extLst>
          </p:cNvPr>
          <p:cNvGrpSpPr/>
          <p:nvPr/>
        </p:nvGrpSpPr>
        <p:grpSpPr>
          <a:xfrm>
            <a:off x="2477475" y="2214191"/>
            <a:ext cx="869658" cy="832573"/>
            <a:chOff x="2174331" y="2117180"/>
            <a:chExt cx="869658" cy="832573"/>
          </a:xfrm>
        </p:grpSpPr>
        <p:pic>
          <p:nvPicPr>
            <p:cNvPr id="7" name="Graphic 6" descr="Speech with solid fill">
              <a:extLst>
                <a:ext uri="{FF2B5EF4-FFF2-40B4-BE49-F238E27FC236}">
                  <a16:creationId xmlns:a16="http://schemas.microsoft.com/office/drawing/2014/main" id="{671C1129-F68F-1FDF-FDF9-471AE54BBB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74331" y="2117180"/>
              <a:ext cx="869658" cy="832573"/>
            </a:xfrm>
            <a:prstGeom prst="roundRect">
              <a:avLst/>
            </a:prstGeom>
          </p:spPr>
        </p:pic>
        <p:pic>
          <p:nvPicPr>
            <p:cNvPr id="8" name="Graphic 7" descr="Exclamation mark with solid fill">
              <a:extLst>
                <a:ext uri="{FF2B5EF4-FFF2-40B4-BE49-F238E27FC236}">
                  <a16:creationId xmlns:a16="http://schemas.microsoft.com/office/drawing/2014/main" id="{EDE275AB-544E-03DC-6BDD-ADD1746A7C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92751" y="2334503"/>
              <a:ext cx="438942" cy="317972"/>
            </a:xfrm>
            <a:prstGeom prst="rect">
              <a:avLst/>
            </a:prstGeom>
          </p:spPr>
        </p:pic>
      </p:grpSp>
      <p:pic>
        <p:nvPicPr>
          <p:cNvPr id="10" name="Graphic 9" descr="Safe with solid fill">
            <a:extLst>
              <a:ext uri="{FF2B5EF4-FFF2-40B4-BE49-F238E27FC236}">
                <a16:creationId xmlns:a16="http://schemas.microsoft.com/office/drawing/2014/main" id="{8E407741-AF14-5FA8-3E92-361EC027CB0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516278" y="4290542"/>
            <a:ext cx="719350" cy="719350"/>
          </a:xfrm>
          <a:prstGeom prst="rect">
            <a:avLst/>
          </a:prstGeom>
        </p:spPr>
      </p:pic>
      <p:grpSp>
        <p:nvGrpSpPr>
          <p:cNvPr id="11" name="Group 10">
            <a:extLst>
              <a:ext uri="{FF2B5EF4-FFF2-40B4-BE49-F238E27FC236}">
                <a16:creationId xmlns:a16="http://schemas.microsoft.com/office/drawing/2014/main" id="{AC8AB72E-ECC2-F06E-3A4E-988932DB7161}"/>
              </a:ext>
            </a:extLst>
          </p:cNvPr>
          <p:cNvGrpSpPr/>
          <p:nvPr/>
        </p:nvGrpSpPr>
        <p:grpSpPr>
          <a:xfrm>
            <a:off x="2522558" y="3216726"/>
            <a:ext cx="714143" cy="764486"/>
            <a:chOff x="5011509" y="2356185"/>
            <a:chExt cx="646693" cy="646693"/>
          </a:xfrm>
        </p:grpSpPr>
        <p:pic>
          <p:nvPicPr>
            <p:cNvPr id="12" name="Graphic 11" descr="Home with solid fill">
              <a:extLst>
                <a:ext uri="{FF2B5EF4-FFF2-40B4-BE49-F238E27FC236}">
                  <a16:creationId xmlns:a16="http://schemas.microsoft.com/office/drawing/2014/main" id="{ADB674B3-D3E6-5F74-1ED5-CFE31F1070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11509" y="2356185"/>
              <a:ext cx="646693" cy="646693"/>
            </a:xfrm>
            <a:prstGeom prst="rect">
              <a:avLst/>
            </a:prstGeom>
          </p:spPr>
        </p:pic>
        <p:pic>
          <p:nvPicPr>
            <p:cNvPr id="13" name="Graphic 12" descr="Key with solid fill">
              <a:extLst>
                <a:ext uri="{FF2B5EF4-FFF2-40B4-BE49-F238E27FC236}">
                  <a16:creationId xmlns:a16="http://schemas.microsoft.com/office/drawing/2014/main" id="{FF476065-32AB-5695-CFF4-7C3C4875D0F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8086016">
              <a:off x="5102829" y="2560023"/>
              <a:ext cx="440947" cy="440947"/>
            </a:xfrm>
            <a:prstGeom prst="rect">
              <a:avLst/>
            </a:prstGeom>
          </p:spPr>
        </p:pic>
      </p:grpSp>
      <p:grpSp>
        <p:nvGrpSpPr>
          <p:cNvPr id="14" name="Group 13">
            <a:extLst>
              <a:ext uri="{FF2B5EF4-FFF2-40B4-BE49-F238E27FC236}">
                <a16:creationId xmlns:a16="http://schemas.microsoft.com/office/drawing/2014/main" id="{6AEA6A96-DA91-BFC7-4B8E-514A75D6E912}"/>
              </a:ext>
            </a:extLst>
          </p:cNvPr>
          <p:cNvGrpSpPr/>
          <p:nvPr/>
        </p:nvGrpSpPr>
        <p:grpSpPr>
          <a:xfrm>
            <a:off x="2438774" y="5255822"/>
            <a:ext cx="856195" cy="751044"/>
            <a:chOff x="9620128" y="2360183"/>
            <a:chExt cx="743744" cy="651798"/>
          </a:xfrm>
          <a:solidFill>
            <a:srgbClr val="FFC000"/>
          </a:solidFill>
        </p:grpSpPr>
        <p:pic>
          <p:nvPicPr>
            <p:cNvPr id="15" name="Graphic 14" descr="Lock with solid fill">
              <a:extLst>
                <a:ext uri="{FF2B5EF4-FFF2-40B4-BE49-F238E27FC236}">
                  <a16:creationId xmlns:a16="http://schemas.microsoft.com/office/drawing/2014/main" id="{71084FA2-BA25-8E43-5C03-DB9E1F31531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620128" y="2360183"/>
              <a:ext cx="642695" cy="642695"/>
            </a:xfrm>
            <a:prstGeom prst="rect">
              <a:avLst/>
            </a:prstGeom>
          </p:spPr>
        </p:pic>
        <p:pic>
          <p:nvPicPr>
            <p:cNvPr id="16" name="Graphic 15" descr="Shield Tick with solid fill">
              <a:extLst>
                <a:ext uri="{FF2B5EF4-FFF2-40B4-BE49-F238E27FC236}">
                  <a16:creationId xmlns:a16="http://schemas.microsoft.com/office/drawing/2014/main" id="{566FC609-0538-9144-9135-73F1FAC5391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08744" y="2656853"/>
              <a:ext cx="355128" cy="355128"/>
            </a:xfrm>
            <a:prstGeom prst="rect">
              <a:avLst/>
            </a:prstGeom>
          </p:spPr>
        </p:pic>
      </p:grpSp>
    </p:spTree>
    <p:extLst>
      <p:ext uri="{BB962C8B-B14F-4D97-AF65-F5344CB8AC3E}">
        <p14:creationId xmlns:p14="http://schemas.microsoft.com/office/powerpoint/2010/main" val="584937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E9250-9A2E-C7F4-9366-56A6D3822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37A1F-3992-8CEA-E082-8306F01FF4A2}"/>
              </a:ext>
            </a:extLst>
          </p:cNvPr>
          <p:cNvSpPr>
            <a:spLocks noGrp="1"/>
          </p:cNvSpPr>
          <p:nvPr>
            <p:ph type="title"/>
          </p:nvPr>
        </p:nvSpPr>
        <p:spPr>
          <a:xfrm>
            <a:off x="1143000" y="609599"/>
            <a:ext cx="9875520" cy="1590989"/>
          </a:xfrm>
        </p:spPr>
        <p:txBody>
          <a:bodyPr vert="horz" lIns="91440" tIns="45720" rIns="91440" bIns="45720" rtlCol="0" anchor="ctr">
            <a:normAutofit/>
          </a:bodyPr>
          <a:lstStyle/>
          <a:p>
            <a:r>
              <a:rPr lang="en-US" sz="4000" b="1" kern="1200">
                <a:latin typeface="+mj-lt"/>
                <a:ea typeface="+mj-ea"/>
                <a:cs typeface="+mj-cs"/>
              </a:rPr>
              <a:t>Why do pediatricians have a role in firearm safety? Can I really make a difference? </a:t>
            </a:r>
          </a:p>
        </p:txBody>
      </p:sp>
      <p:sp>
        <p:nvSpPr>
          <p:cNvPr id="5" name="Content Placeholder 2">
            <a:extLst>
              <a:ext uri="{FF2B5EF4-FFF2-40B4-BE49-F238E27FC236}">
                <a16:creationId xmlns:a16="http://schemas.microsoft.com/office/drawing/2014/main" id="{1CDFE107-0D42-4416-399A-8BD5CAA3BE45}"/>
              </a:ext>
            </a:extLst>
          </p:cNvPr>
          <p:cNvSpPr>
            <a:spLocks noGrp="1"/>
          </p:cNvSpPr>
          <p:nvPr>
            <p:ph sz="half" idx="2"/>
          </p:nvPr>
        </p:nvSpPr>
        <p:spPr>
          <a:xfrm>
            <a:off x="1143000" y="2562330"/>
            <a:ext cx="10151346" cy="3934319"/>
          </a:xfrm>
        </p:spPr>
        <p:txBody>
          <a:bodyPr vert="horz" lIns="91440" tIns="45720" rIns="91440" bIns="45720" rtlCol="0">
            <a:normAutofit/>
          </a:bodyPr>
          <a:lstStyle/>
          <a:p>
            <a:pPr>
              <a:spcBef>
                <a:spcPts val="0"/>
              </a:spcBef>
            </a:pPr>
            <a:r>
              <a:rPr lang="en-US" sz="2800"/>
              <a:t>Firearms are </a:t>
            </a:r>
            <a:r>
              <a:rPr lang="en-US" sz="2800" b="1"/>
              <a:t>the leading cause of death for youth </a:t>
            </a:r>
          </a:p>
          <a:p>
            <a:pPr lvl="2">
              <a:spcBef>
                <a:spcPts val="0"/>
              </a:spcBef>
              <a:spcAft>
                <a:spcPts val="0"/>
              </a:spcAft>
              <a:buFont typeface="Corbel" panose="020B0503020204020204" pitchFamily="34" charset="0"/>
              <a:buChar char="―"/>
            </a:pPr>
            <a:r>
              <a:rPr lang="en-US" sz="2400"/>
              <a:t>Most kids had a pediatric visit in the year prior to death </a:t>
            </a:r>
          </a:p>
          <a:p>
            <a:pPr>
              <a:spcBef>
                <a:spcPts val="0"/>
              </a:spcBef>
            </a:pPr>
            <a:endParaRPr lang="en-US" sz="2800"/>
          </a:p>
          <a:p>
            <a:pPr>
              <a:spcBef>
                <a:spcPts val="0"/>
              </a:spcBef>
            </a:pPr>
            <a:r>
              <a:rPr lang="en-US" sz="2800"/>
              <a:t>Pediatricians are trusted messengers about safety broadly!</a:t>
            </a:r>
          </a:p>
          <a:p>
            <a:pPr>
              <a:spcBef>
                <a:spcPts val="0"/>
              </a:spcBef>
            </a:pPr>
            <a:endParaRPr lang="en-US" sz="2800"/>
          </a:p>
          <a:p>
            <a:pPr>
              <a:spcBef>
                <a:spcPts val="0"/>
              </a:spcBef>
            </a:pPr>
            <a:r>
              <a:rPr lang="en-US" sz="2800"/>
              <a:t>Firearm owning patients are open to </a:t>
            </a:r>
            <a:r>
              <a:rPr lang="en-US" sz="2800" i="1"/>
              <a:t>respectful firearm conversations</a:t>
            </a:r>
            <a:r>
              <a:rPr lang="en-US" sz="2800"/>
              <a:t> </a:t>
            </a:r>
          </a:p>
          <a:p>
            <a:endParaRPr lang="en-US" sz="2800" b="1"/>
          </a:p>
        </p:txBody>
      </p:sp>
    </p:spTree>
    <p:extLst>
      <p:ext uri="{BB962C8B-B14F-4D97-AF65-F5344CB8AC3E}">
        <p14:creationId xmlns:p14="http://schemas.microsoft.com/office/powerpoint/2010/main" val="3696698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extBox 3">
            <a:extLst>
              <a:ext uri="{FF2B5EF4-FFF2-40B4-BE49-F238E27FC236}">
                <a16:creationId xmlns:a16="http://schemas.microsoft.com/office/drawing/2014/main" id="{750CC306-24A8-E4F0-5FD5-3A6F9E0DEFA9}"/>
              </a:ext>
            </a:extLst>
          </p:cNvPr>
          <p:cNvGraphicFramePr/>
          <p:nvPr/>
        </p:nvGraphicFramePr>
        <p:xfrm>
          <a:off x="1159564" y="1243483"/>
          <a:ext cx="9872871"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2541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E0921-EC56-AECC-506D-9D96ECD41EAA}"/>
              </a:ext>
            </a:extLst>
          </p:cNvPr>
          <p:cNvSpPr>
            <a:spLocks noGrp="1"/>
          </p:cNvSpPr>
          <p:nvPr>
            <p:ph type="title"/>
          </p:nvPr>
        </p:nvSpPr>
        <p:spPr>
          <a:xfrm>
            <a:off x="567595" y="431180"/>
            <a:ext cx="8153323" cy="1356360"/>
          </a:xfrm>
        </p:spPr>
        <p:txBody>
          <a:bodyPr/>
          <a:lstStyle/>
          <a:p>
            <a:r>
              <a:rPr lang="en-US" b="1"/>
              <a:t>CA youth firearm statistics </a:t>
            </a:r>
          </a:p>
        </p:txBody>
      </p:sp>
      <p:pic>
        <p:nvPicPr>
          <p:cNvPr id="10" name="Picture 9">
            <a:extLst>
              <a:ext uri="{FF2B5EF4-FFF2-40B4-BE49-F238E27FC236}">
                <a16:creationId xmlns:a16="http://schemas.microsoft.com/office/drawing/2014/main" id="{E83CDDB1-655C-0F6E-6E49-0692AF73BC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73117" y="1508765"/>
            <a:ext cx="5051288" cy="4098299"/>
          </a:xfrm>
          <a:prstGeom prst="rect">
            <a:avLst/>
          </a:prstGeom>
        </p:spPr>
      </p:pic>
      <p:sp>
        <p:nvSpPr>
          <p:cNvPr id="12" name="TextBox 11">
            <a:extLst>
              <a:ext uri="{FF2B5EF4-FFF2-40B4-BE49-F238E27FC236}">
                <a16:creationId xmlns:a16="http://schemas.microsoft.com/office/drawing/2014/main" id="{5E1F1F9A-2405-855D-ECD8-D5C5AF055BD6}"/>
              </a:ext>
            </a:extLst>
          </p:cNvPr>
          <p:cNvSpPr txBox="1"/>
          <p:nvPr/>
        </p:nvSpPr>
        <p:spPr>
          <a:xfrm>
            <a:off x="6573117" y="5607064"/>
            <a:ext cx="5202045" cy="369332"/>
          </a:xfrm>
          <a:prstGeom prst="rect">
            <a:avLst/>
          </a:prstGeom>
          <a:noFill/>
        </p:spPr>
        <p:txBody>
          <a:bodyPr wrap="square">
            <a:spAutoFit/>
          </a:bodyPr>
          <a:lstStyle/>
          <a:p>
            <a:r>
              <a:rPr lang="en-US">
                <a:hlinkClick r:id="rId4"/>
              </a:rPr>
              <a:t>Firearm Ownership - </a:t>
            </a:r>
            <a:r>
              <a:rPr lang="en-US" err="1">
                <a:hlinkClick r:id="rId4"/>
              </a:rPr>
              <a:t>BulletPoints</a:t>
            </a:r>
            <a:r>
              <a:rPr lang="en-US">
                <a:hlinkClick r:id="rId4"/>
              </a:rPr>
              <a:t> Project</a:t>
            </a:r>
            <a:endParaRPr lang="en-US"/>
          </a:p>
        </p:txBody>
      </p:sp>
      <p:grpSp>
        <p:nvGrpSpPr>
          <p:cNvPr id="4" name="Group 3">
            <a:extLst>
              <a:ext uri="{FF2B5EF4-FFF2-40B4-BE49-F238E27FC236}">
                <a16:creationId xmlns:a16="http://schemas.microsoft.com/office/drawing/2014/main" id="{7CBB669F-6AAC-52AE-A802-64FF812D9B0F}"/>
              </a:ext>
            </a:extLst>
          </p:cNvPr>
          <p:cNvGrpSpPr/>
          <p:nvPr/>
        </p:nvGrpSpPr>
        <p:grpSpPr>
          <a:xfrm>
            <a:off x="725858" y="1508765"/>
            <a:ext cx="5458632" cy="4712494"/>
            <a:chOff x="1376624" y="1478322"/>
            <a:chExt cx="4387535" cy="4811763"/>
          </a:xfrm>
          <a:solidFill>
            <a:schemeClr val="accent6">
              <a:lumMod val="75000"/>
            </a:schemeClr>
          </a:solidFill>
        </p:grpSpPr>
        <p:sp>
          <p:nvSpPr>
            <p:cNvPr id="5" name="Rectangle: Rounded Corners 4">
              <a:extLst>
                <a:ext uri="{FF2B5EF4-FFF2-40B4-BE49-F238E27FC236}">
                  <a16:creationId xmlns:a16="http://schemas.microsoft.com/office/drawing/2014/main" id="{EBB4026F-D3D9-9062-40E1-17DF2E111A20}"/>
                </a:ext>
              </a:extLst>
            </p:cNvPr>
            <p:cNvSpPr/>
            <p:nvPr/>
          </p:nvSpPr>
          <p:spPr>
            <a:xfrm>
              <a:off x="1376624" y="1478322"/>
              <a:ext cx="4387534" cy="1124201"/>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320" tIns="68581" rIns="128016" bIns="68581" numCol="1" spcCol="1270" anchor="ctr" anchorCtr="0">
              <a:noAutofit/>
            </a:bodyPr>
            <a:lstStyle/>
            <a:p>
              <a:pPr marL="0" lvl="0" indent="0" defTabSz="800100">
                <a:lnSpc>
                  <a:spcPct val="90000"/>
                </a:lnSpc>
                <a:spcBef>
                  <a:spcPct val="0"/>
                </a:spcBef>
                <a:spcAft>
                  <a:spcPct val="35000"/>
                </a:spcAft>
                <a:buNone/>
              </a:pPr>
              <a:r>
                <a:rPr lang="en-US" kern="1200"/>
                <a:t>~1/4 of California homes have a firearm, but considerable variability between </a:t>
              </a:r>
              <a:r>
                <a:rPr lang="en-US" kern="1200">
                  <a:solidFill>
                    <a:schemeClr val="accent3">
                      <a:lumMod val="20000"/>
                      <a:lumOff val="80000"/>
                    </a:schemeClr>
                  </a:solidFill>
                  <a:hlinkClick r:id="rId4">
                    <a:extLst>
                      <a:ext uri="{A12FA001-AC4F-418D-AE19-62706E023703}">
                        <ahyp:hlinkClr xmlns:ahyp="http://schemas.microsoft.com/office/drawing/2018/hyperlinkcolor" val="tx"/>
                      </a:ext>
                    </a:extLst>
                  </a:hlinkClick>
                </a:rPr>
                <a:t>counties.</a:t>
              </a:r>
              <a:r>
                <a:rPr lang="en-US" kern="1200">
                  <a:hlinkClick r:id="rId4"/>
                </a:rPr>
                <a:t>  </a:t>
              </a:r>
              <a:endParaRPr lang="en-US" kern="1200"/>
            </a:p>
          </p:txBody>
        </p:sp>
        <p:sp>
          <p:nvSpPr>
            <p:cNvPr id="6" name="Rectangle: Rounded Corners 5">
              <a:extLst>
                <a:ext uri="{FF2B5EF4-FFF2-40B4-BE49-F238E27FC236}">
                  <a16:creationId xmlns:a16="http://schemas.microsoft.com/office/drawing/2014/main" id="{DF86C798-E1A8-2BA3-A65E-1EF76B070CB4}"/>
                </a:ext>
              </a:extLst>
            </p:cNvPr>
            <p:cNvSpPr/>
            <p:nvPr/>
          </p:nvSpPr>
          <p:spPr>
            <a:xfrm>
              <a:off x="1376624" y="2834682"/>
              <a:ext cx="4387534" cy="177409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320" tIns="68581" rIns="128016" bIns="68580" numCol="1" spcCol="1270" anchor="ctr" anchorCtr="0">
              <a:noAutofit/>
            </a:bodyPr>
            <a:lstStyle/>
            <a:p>
              <a:pPr marL="0" lvl="0" indent="0" defTabSz="800100">
                <a:lnSpc>
                  <a:spcPct val="90000"/>
                </a:lnSpc>
                <a:spcBef>
                  <a:spcPct val="0"/>
                </a:spcBef>
                <a:spcAft>
                  <a:spcPct val="35000"/>
                </a:spcAft>
                <a:buNone/>
              </a:pPr>
              <a:r>
                <a:rPr lang="en-US" kern="1200"/>
                <a:t>Most firearm deaths are homicides and suicides in teens</a:t>
              </a:r>
            </a:p>
            <a:p>
              <a:pPr marL="114300" lvl="1" indent="-114300" defTabSz="622300">
                <a:lnSpc>
                  <a:spcPct val="90000"/>
                </a:lnSpc>
                <a:spcBef>
                  <a:spcPct val="0"/>
                </a:spcBef>
                <a:spcAft>
                  <a:spcPct val="15000"/>
                </a:spcAft>
                <a:buChar char="•"/>
              </a:pPr>
              <a:r>
                <a:rPr lang="en-US" sz="1600" kern="1200"/>
                <a:t>Social and neighborhood factors predict type of injury </a:t>
              </a:r>
            </a:p>
            <a:p>
              <a:pPr marL="114300" lvl="1" indent="-114300" defTabSz="622300">
                <a:lnSpc>
                  <a:spcPct val="90000"/>
                </a:lnSpc>
                <a:spcBef>
                  <a:spcPct val="0"/>
                </a:spcBef>
                <a:spcAft>
                  <a:spcPct val="15000"/>
                </a:spcAft>
                <a:buChar char="•"/>
              </a:pPr>
              <a:r>
                <a:rPr lang="en-US" sz="1600" kern="1200"/>
                <a:t>Majority of firearms used in suicides were accessed within their own or relative’s </a:t>
              </a:r>
              <a:r>
                <a:rPr lang="en-US" sz="1600" kern="1200">
                  <a:solidFill>
                    <a:schemeClr val="accent3">
                      <a:lumMod val="20000"/>
                      <a:lumOff val="80000"/>
                    </a:schemeClr>
                  </a:solidFill>
                  <a:hlinkClick r:id="rId5">
                    <a:extLst>
                      <a:ext uri="{A12FA001-AC4F-418D-AE19-62706E023703}">
                        <ahyp:hlinkClr xmlns:ahyp="http://schemas.microsoft.com/office/drawing/2018/hyperlinkcolor" val="tx"/>
                      </a:ext>
                    </a:extLst>
                  </a:hlinkClick>
                </a:rPr>
                <a:t>home</a:t>
              </a:r>
              <a:endParaRPr lang="en-US" sz="1600" kern="1200">
                <a:solidFill>
                  <a:schemeClr val="accent3">
                    <a:lumMod val="20000"/>
                    <a:lumOff val="80000"/>
                  </a:schemeClr>
                </a:solidFill>
              </a:endParaRPr>
            </a:p>
          </p:txBody>
        </p:sp>
        <p:sp>
          <p:nvSpPr>
            <p:cNvPr id="7" name="Rectangle: Rounded Corners 6">
              <a:extLst>
                <a:ext uri="{FF2B5EF4-FFF2-40B4-BE49-F238E27FC236}">
                  <a16:creationId xmlns:a16="http://schemas.microsoft.com/office/drawing/2014/main" id="{74F89DAA-DFA8-BBF3-1C94-16595719456D}"/>
                </a:ext>
              </a:extLst>
            </p:cNvPr>
            <p:cNvSpPr/>
            <p:nvPr/>
          </p:nvSpPr>
          <p:spPr>
            <a:xfrm>
              <a:off x="1376624" y="4840937"/>
              <a:ext cx="4387535" cy="1449148"/>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320" tIns="68581" rIns="128017" bIns="68580" numCol="1" spcCol="1270" anchor="ctr" anchorCtr="0">
              <a:noAutofit/>
            </a:bodyPr>
            <a:lstStyle/>
            <a:p>
              <a:pPr marL="0" lvl="0" indent="0" defTabSz="800100">
                <a:lnSpc>
                  <a:spcPct val="90000"/>
                </a:lnSpc>
                <a:spcBef>
                  <a:spcPct val="0"/>
                </a:spcBef>
                <a:spcAft>
                  <a:spcPct val="35000"/>
                </a:spcAft>
                <a:buNone/>
              </a:pPr>
              <a:r>
                <a:rPr lang="en-US" kern="1200"/>
                <a:t>Accidental injuries more likely in younger children (5-9 years)</a:t>
              </a:r>
            </a:p>
            <a:p>
              <a:pPr marL="114300" lvl="1" indent="-114300" defTabSz="622300">
                <a:lnSpc>
                  <a:spcPct val="90000"/>
                </a:lnSpc>
                <a:spcBef>
                  <a:spcPct val="0"/>
                </a:spcBef>
                <a:spcAft>
                  <a:spcPct val="15000"/>
                </a:spcAft>
                <a:buChar char="•"/>
              </a:pPr>
              <a:r>
                <a:rPr lang="en-US" sz="1600" kern="1200"/>
                <a:t>50% accessed firearm in their own home </a:t>
              </a:r>
            </a:p>
            <a:p>
              <a:pPr marL="114300" lvl="1" indent="-114300" defTabSz="622300">
                <a:lnSpc>
                  <a:spcPct val="90000"/>
                </a:lnSpc>
                <a:spcBef>
                  <a:spcPct val="0"/>
                </a:spcBef>
                <a:spcAft>
                  <a:spcPct val="15000"/>
                </a:spcAft>
                <a:buChar char="•"/>
              </a:pPr>
              <a:r>
                <a:rPr lang="en-US" sz="1600" kern="1200"/>
                <a:t>50% at relative/friend’s home or other </a:t>
              </a:r>
              <a:r>
                <a:rPr lang="en-US" sz="1600" kern="1200">
                  <a:solidFill>
                    <a:schemeClr val="accent3">
                      <a:lumMod val="20000"/>
                      <a:lumOff val="80000"/>
                    </a:schemeClr>
                  </a:solidFill>
                  <a:hlinkClick r:id="rId6">
                    <a:extLst>
                      <a:ext uri="{A12FA001-AC4F-418D-AE19-62706E023703}">
                        <ahyp:hlinkClr xmlns:ahyp="http://schemas.microsoft.com/office/drawing/2018/hyperlinkcolor" val="tx"/>
                      </a:ext>
                    </a:extLst>
                  </a:hlinkClick>
                </a:rPr>
                <a:t>location</a:t>
              </a:r>
              <a:endParaRPr lang="en-US" sz="1600" kern="1200">
                <a:solidFill>
                  <a:schemeClr val="accent3">
                    <a:lumMod val="20000"/>
                    <a:lumOff val="80000"/>
                  </a:schemeClr>
                </a:solidFill>
              </a:endParaRPr>
            </a:p>
          </p:txBody>
        </p:sp>
      </p:grpSp>
    </p:spTree>
    <p:extLst>
      <p:ext uri="{BB962C8B-B14F-4D97-AF65-F5344CB8AC3E}">
        <p14:creationId xmlns:p14="http://schemas.microsoft.com/office/powerpoint/2010/main" val="2878644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0778" y="609599"/>
            <a:ext cx="11597372" cy="1598341"/>
          </a:xfrm>
        </p:spPr>
        <p:txBody>
          <a:bodyPr>
            <a:noAutofit/>
          </a:bodyPr>
          <a:lstStyle/>
          <a:p>
            <a:pPr algn="ctr"/>
            <a:r>
              <a:rPr lang="en-US" sz="3600" b="1"/>
              <a:t>Storage is the leading modifiable risk factor for firearm injury prevention!  </a:t>
            </a:r>
            <a:endParaRPr lang="en-US" sz="3600"/>
          </a:p>
        </p:txBody>
      </p:sp>
      <p:sp>
        <p:nvSpPr>
          <p:cNvPr id="11" name="TextBox 10"/>
          <p:cNvSpPr txBox="1"/>
          <p:nvPr/>
        </p:nvSpPr>
        <p:spPr>
          <a:xfrm>
            <a:off x="270778" y="5977998"/>
            <a:ext cx="12074514" cy="461665"/>
          </a:xfrm>
          <a:prstGeom prst="rect">
            <a:avLst/>
          </a:prstGeom>
          <a:noFill/>
        </p:spPr>
        <p:txBody>
          <a:bodyPr wrap="square" rtlCol="0">
            <a:spAutoFit/>
          </a:bodyPr>
          <a:lstStyle/>
          <a:p>
            <a:r>
              <a:rPr lang="en-US" sz="2400" b="1">
                <a:latin typeface="Calibri" panose="020F0502020204030204" pitchFamily="34" charset="0"/>
                <a:cs typeface="Calibri" panose="020F0502020204030204" pitchFamily="34" charset="0"/>
              </a:rPr>
              <a:t>Source</a:t>
            </a:r>
            <a:r>
              <a:rPr lang="en-US" sz="2400">
                <a:latin typeface="Calibri" panose="020F0502020204030204" pitchFamily="34" charset="0"/>
                <a:cs typeface="Calibri" panose="020F0502020204030204" pitchFamily="34" charset="0"/>
              </a:rPr>
              <a:t>. </a:t>
            </a:r>
            <a:r>
              <a:rPr lang="en-US" sz="2400" err="1">
                <a:latin typeface="Calibri" panose="020F0502020204030204" pitchFamily="34" charset="0"/>
                <a:cs typeface="Calibri" panose="020F0502020204030204" pitchFamily="34" charset="0"/>
              </a:rPr>
              <a:t>Monuteaux</a:t>
            </a:r>
            <a:r>
              <a:rPr lang="en-US" sz="2400">
                <a:latin typeface="Calibri" panose="020F0502020204030204" pitchFamily="34" charset="0"/>
                <a:cs typeface="Calibri" panose="020F0502020204030204" pitchFamily="34" charset="0"/>
              </a:rPr>
              <a:t> et al 2019. </a:t>
            </a:r>
            <a:r>
              <a:rPr lang="en-US" sz="2400" i="1">
                <a:latin typeface="Calibri" panose="020F0502020204030204" pitchFamily="34" charset="0"/>
                <a:cs typeface="Calibri" panose="020F0502020204030204" pitchFamily="34" charset="0"/>
              </a:rPr>
              <a:t>JAMA Pediatrics. </a:t>
            </a:r>
            <a:endParaRPr lang="en-US" sz="2400">
              <a:latin typeface="Calibri" panose="020F0502020204030204" pitchFamily="34" charset="0"/>
              <a:cs typeface="Calibri" panose="020F0502020204030204" pitchFamily="34" charset="0"/>
            </a:endParaRPr>
          </a:p>
        </p:txBody>
      </p:sp>
      <p:pic>
        <p:nvPicPr>
          <p:cNvPr id="5" name="Picture 1" descr="Image of cable lock">
            <a:extLst>
              <a:ext uri="{FF2B5EF4-FFF2-40B4-BE49-F238E27FC236}">
                <a16:creationId xmlns:a16="http://schemas.microsoft.com/office/drawing/2014/main" id="{D917EC95-C5F6-4CC1-8909-F40A844B5F9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60341" y="2289318"/>
            <a:ext cx="4747750" cy="313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7FF77D0-8E68-1271-BB1A-0291D9CA840D}"/>
              </a:ext>
            </a:extLst>
          </p:cNvPr>
          <p:cNvSpPr txBox="1"/>
          <p:nvPr/>
        </p:nvSpPr>
        <p:spPr>
          <a:xfrm>
            <a:off x="1228189" y="2701045"/>
            <a:ext cx="4329579" cy="2554545"/>
          </a:xfrm>
          <a:prstGeom prst="rect">
            <a:avLst/>
          </a:prstGeom>
          <a:noFill/>
        </p:spPr>
        <p:txBody>
          <a:bodyPr wrap="square">
            <a:spAutoFit/>
          </a:bodyPr>
          <a:lstStyle/>
          <a:p>
            <a:r>
              <a:rPr lang="en-US" sz="3200">
                <a:solidFill>
                  <a:schemeClr val="tx1"/>
                </a:solidFill>
              </a:rPr>
              <a:t>A 20% increase in safe firearm storage could prevent up to </a:t>
            </a:r>
            <a:r>
              <a:rPr lang="en-US" sz="3200">
                <a:solidFill>
                  <a:schemeClr val="bg2">
                    <a:lumMod val="50000"/>
                  </a:schemeClr>
                </a:solidFill>
              </a:rPr>
              <a:t>32%</a:t>
            </a:r>
            <a:r>
              <a:rPr lang="en-US" sz="3200">
                <a:solidFill>
                  <a:schemeClr val="tx1"/>
                </a:solidFill>
              </a:rPr>
              <a:t> of firearm deaths in youth, including suicide</a:t>
            </a:r>
            <a:endParaRPr lang="en-US" sz="3200"/>
          </a:p>
        </p:txBody>
      </p:sp>
    </p:spTree>
    <p:extLst>
      <p:ext uri="{BB962C8B-B14F-4D97-AF65-F5344CB8AC3E}">
        <p14:creationId xmlns:p14="http://schemas.microsoft.com/office/powerpoint/2010/main" val="4045457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72B82-42B2-4E91-8FA3-F00C4C9D72C9}"/>
              </a:ext>
            </a:extLst>
          </p:cNvPr>
          <p:cNvSpPr>
            <a:spLocks noGrp="1"/>
          </p:cNvSpPr>
          <p:nvPr>
            <p:ph type="title"/>
          </p:nvPr>
        </p:nvSpPr>
        <p:spPr>
          <a:xfrm>
            <a:off x="1112520" y="806932"/>
            <a:ext cx="9966960" cy="2926080"/>
          </a:xfrm>
        </p:spPr>
        <p:txBody>
          <a:bodyPr/>
          <a:lstStyle/>
          <a:p>
            <a:r>
              <a:rPr lang="en-US"/>
              <a:t>Let’s dig in</a:t>
            </a:r>
          </a:p>
        </p:txBody>
      </p:sp>
      <p:sp>
        <p:nvSpPr>
          <p:cNvPr id="3" name="Text Placeholder 2">
            <a:extLst>
              <a:ext uri="{FF2B5EF4-FFF2-40B4-BE49-F238E27FC236}">
                <a16:creationId xmlns:a16="http://schemas.microsoft.com/office/drawing/2014/main" id="{38E5E6AB-4E78-1FAB-52BC-E54098187E60}"/>
              </a:ext>
            </a:extLst>
          </p:cNvPr>
          <p:cNvSpPr>
            <a:spLocks noGrp="1"/>
          </p:cNvSpPr>
          <p:nvPr>
            <p:ph type="body" idx="1"/>
          </p:nvPr>
        </p:nvSpPr>
        <p:spPr>
          <a:xfrm>
            <a:off x="1033670" y="4401894"/>
            <a:ext cx="10327860" cy="2131980"/>
          </a:xfrm>
        </p:spPr>
        <p:txBody>
          <a:bodyPr>
            <a:normAutofit fontScale="70000" lnSpcReduction="20000"/>
          </a:bodyPr>
          <a:lstStyle/>
          <a:p>
            <a:pPr>
              <a:lnSpc>
                <a:spcPct val="134000"/>
              </a:lnSpc>
            </a:pPr>
            <a:r>
              <a:rPr lang="en-US" sz="2600"/>
              <a:t>"I think just having the terminology was helpful. I'll say that probably was the most helpful thing because prior to that, it was our habit to ask, "Do you have firearms at home?" And you may not get an honest answer with that. So I think it was very beneficial to have the wording be, "If there are firearms, this is what we recommend." And I think people hear that better than having to answer the question. I'm not sure we would always get an honest answer.“</a:t>
            </a:r>
          </a:p>
          <a:p>
            <a:pPr>
              <a:lnSpc>
                <a:spcPct val="134000"/>
              </a:lnSpc>
            </a:pPr>
            <a:r>
              <a:rPr lang="en-US" sz="2600"/>
              <a:t>Pediatric clinician </a:t>
            </a:r>
            <a:endParaRPr lang="en-US" sz="1800"/>
          </a:p>
        </p:txBody>
      </p:sp>
    </p:spTree>
    <p:extLst>
      <p:ext uri="{BB962C8B-B14F-4D97-AF65-F5344CB8AC3E}">
        <p14:creationId xmlns:p14="http://schemas.microsoft.com/office/powerpoint/2010/main" val="895711888"/>
      </p:ext>
    </p:extLst>
  </p:cSld>
  <p:clrMapOvr>
    <a:masterClrMapping/>
  </p:clrMapOvr>
</p:sld>
</file>

<file path=ppt/theme/theme1.xml><?xml version="1.0" encoding="utf-8"?>
<a:theme xmlns:a="http://schemas.openxmlformats.org/drawingml/2006/main" name="Basis">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Student Does Teacher Does.potx" id="{FA74037E-C2FC-4BF7-AB86-6A115E48A405}" vid="{B793C75E-005D-4C72-AFC4-95BDBA26D48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AF4C89F763084F89A0D9D42B2991EC" ma:contentTypeVersion="8" ma:contentTypeDescription="Create a new document." ma:contentTypeScope="" ma:versionID="8d9b744d0efdd75d270755c87216c892">
  <xsd:schema xmlns:xsd="http://www.w3.org/2001/XMLSchema" xmlns:xs="http://www.w3.org/2001/XMLSchema" xmlns:p="http://schemas.microsoft.com/office/2006/metadata/properties" xmlns:ns2="12ebe08b-7686-44ec-bd76-2653af4efad3" targetNamespace="http://schemas.microsoft.com/office/2006/metadata/properties" ma:root="true" ma:fieldsID="77d4938ab3fa4c16e6fd5c950eef204f" ns2:_="">
    <xsd:import namespace="12ebe08b-7686-44ec-bd76-2653af4efad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LengthInSeconds" minOccurs="0"/>
                <xsd:element ref="ns2:MediaServiceDateTaken"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ebe08b-7686-44ec-bd76-2653af4efa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D91F4A-959F-44FC-BB3F-3CCF13253E64}">
  <ds:schemaRefs>
    <ds:schemaRef ds:uri="12ebe08b-7686-44ec-bd76-2653af4efad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4029F49-6F3D-4F74-B67A-B2055228BBD7}">
  <ds:schemaRefs>
    <ds:schemaRef ds:uri="http://schemas.microsoft.com/sharepoint/v3/contenttype/forms"/>
  </ds:schemaRefs>
</ds:datastoreItem>
</file>

<file path=customXml/itemProps3.xml><?xml version="1.0" encoding="utf-8"?>
<ds:datastoreItem xmlns:ds="http://schemas.openxmlformats.org/officeDocument/2006/customXml" ds:itemID="{E74C6BEF-9ACB-4766-89BC-D9189BD0EA93}">
  <ds:schemaRefs>
    <ds:schemaRef ds:uri="12ebe08b-7686-44ec-bd76-2653af4efa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f8a7bc4-e337-47a5-a0fc-0d512c0e05f1}" enabled="0" method="" siteId="{3f8a7bc4-e337-47a5-a0fc-0d512c0e05f1}" removed="1"/>
</clbl:labelList>
</file>

<file path=docProps/app.xml><?xml version="1.0" encoding="utf-8"?>
<Properties xmlns="http://schemas.openxmlformats.org/officeDocument/2006/extended-properties" xmlns:vt="http://schemas.openxmlformats.org/officeDocument/2006/docPropsVTypes">
  <Template>Student doesteacher does</Template>
  <TotalTime>0</TotalTime>
  <Words>2816</Words>
  <Application>Microsoft Office PowerPoint</Application>
  <PresentationFormat>Widescreen</PresentationFormat>
  <Paragraphs>285</Paragraphs>
  <Slides>31</Slides>
  <Notes>24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Aptos</vt:lpstr>
      <vt:lpstr>Aptos Narrow</vt:lpstr>
      <vt:lpstr>Arial</vt:lpstr>
      <vt:lpstr>Arial,Sans-Serif</vt:lpstr>
      <vt:lpstr>Avenir Next LT Pro</vt:lpstr>
      <vt:lpstr>Calibri</vt:lpstr>
      <vt:lpstr>Century Gothic</vt:lpstr>
      <vt:lpstr>Corbel</vt:lpstr>
      <vt:lpstr>Rockwell</vt:lpstr>
      <vt:lpstr>Tahoma</vt:lpstr>
      <vt:lpstr>Basis</vt:lpstr>
      <vt:lpstr>S.A.F.E. Firearm Clinician Training  Jennifer M Boggs, PhD, MSW  Scientist in Residence - Kaiser Permanente Center for Gun Violence Research and Education  Research Investigator – Kaiser Permanente Colorado Institute for Health Research</vt:lpstr>
      <vt:lpstr>PowerPoint Presentation</vt:lpstr>
      <vt:lpstr>BACKGROUND</vt:lpstr>
      <vt:lpstr>Remember C.A.R.E. for 1- minute conversations about firearm safety</vt:lpstr>
      <vt:lpstr>Why do pediatricians have a role in firearm safety? Can I really make a difference? </vt:lpstr>
      <vt:lpstr>PowerPoint Presentation</vt:lpstr>
      <vt:lpstr>CA youth firearm statistics </vt:lpstr>
      <vt:lpstr>Storage is the leading modifiable risk factor for firearm injury prevention!  </vt:lpstr>
      <vt:lpstr>Let’s dig in</vt:lpstr>
      <vt:lpstr>What is S.A.F.E. Firearm?</vt:lpstr>
      <vt:lpstr>Why universal?  An approach informed by firearm experts</vt:lpstr>
      <vt:lpstr>PowerPoint Presentation</vt:lpstr>
      <vt:lpstr>How to have the conversation</vt:lpstr>
      <vt:lpstr>PowerPoint Presentation</vt:lpstr>
      <vt:lpstr>PowerPoint Presentation</vt:lpstr>
      <vt:lpstr>PowerPoint Presentation</vt:lpstr>
      <vt:lpstr>The 1-minute conversation  Language </vt:lpstr>
      <vt:lpstr>Implementation Strategies FOR SUCCESS!</vt:lpstr>
      <vt:lpstr>Practice Facilitation by Jesse Gelwicks! </vt:lpstr>
      <vt:lpstr>Program materials</vt:lpstr>
      <vt:lpstr>Cable locks </vt:lpstr>
      <vt:lpstr>Cable lock installation instructions come with all locks (you don’t need to know how to install)</vt:lpstr>
      <vt:lpstr>PowerPoint Presentation</vt:lpstr>
      <vt:lpstr>Short clinician guide to reinforce training concepts (2 pages) </vt:lpstr>
      <vt:lpstr>Input from clinician Champions </vt:lpstr>
      <vt:lpstr>Next steps</vt:lpstr>
      <vt:lpstr>Additional Training Resources from American Academy of Pediatrics </vt:lpstr>
      <vt:lpstr>THANK YOU!</vt:lpstr>
      <vt:lpstr>SAFE Firearm History </vt:lpstr>
      <vt:lpstr>Implementation strategies Practice facilitation and EHR reminders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2022-02-04T23:12:34Z</dcterms:created>
  <dcterms:modified xsi:type="dcterms:W3CDTF">2026-05-20T16:40:17Z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0x0101001AAF4C89F763084F89A0D9D42B2991EC</vt:lpwstr>
  </property>
</Properties>
</file>